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Roboto Mono" pitchFamily="49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1"/>
    <p:restoredTop sz="94638"/>
  </p:normalViewPr>
  <p:slideViewPr>
    <p:cSldViewPr snapToGrid="0">
      <p:cViewPr varScale="1">
        <p:scale>
          <a:sx n="118" d="100"/>
          <a:sy n="118" d="100"/>
        </p:scale>
        <p:origin x="208" y="1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e3f75fb4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e3f75fb4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e3f75fb4e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e3f75fb4e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6e3f75fb4e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6e3f75fb4e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6e3f75fb4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6e3f75fb4e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6e3f75fb4e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6e3f75fb4e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e3f75fb4e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6e3f75fb4e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6e3f75fb4e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6e3f75fb4e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e3f75fb4e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6e3f75fb4e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e3f75fb4e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6e3f75fb4e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e3f75fb4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6e3f75fb4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e3f75fb4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e3f75fb4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6e3f75fb4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6e3f75fb4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e3f75fb4e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6e3f75fb4e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e3f75fb4e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6e3f75fb4e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6e3f75fb4e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6e3f75fb4e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6e3f75fb4e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6e3f75fb4e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e3f75fb4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e3f75fb4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e3f75fb4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e3f75fb4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6e3f75fb4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6e3f75fb4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e3f75fb4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e3f75fb4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e3f75fb4e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e3f75fb4e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e3f75fb4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e3f75fb4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e3f75fb4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e3f75fb4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 title="slid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525" y="-1052100"/>
            <a:ext cx="9190525" cy="619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75475" y="118625"/>
            <a:ext cx="90684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6"/>
                </a:solidFill>
              </a:rPr>
              <a:t>  Insights: </a:t>
            </a:r>
            <a:r>
              <a:rPr lang="en" sz="2300" b="1">
                <a:solidFill>
                  <a:schemeClr val="accent6"/>
                </a:solidFill>
              </a:rPr>
              <a:t>What the Data Says About Discount Sensitivity</a:t>
            </a:r>
            <a:endParaRPr sz="2300" b="1">
              <a:solidFill>
                <a:schemeClr val="accent6"/>
              </a:solidFill>
            </a:endParaRPr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183300" y="945425"/>
            <a:ext cx="8960700" cy="39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i="1">
              <a:solidFill>
                <a:schemeClr val="accent4"/>
              </a:solidFill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 b="1" i="1">
                <a:solidFill>
                  <a:schemeClr val="accent4"/>
                </a:solidFill>
              </a:rPr>
              <a:t>Spontaneous Bookers</a:t>
            </a:r>
            <a:r>
              <a:rPr lang="en" sz="1900" b="1" i="1">
                <a:solidFill>
                  <a:srgbClr val="FFFFFF"/>
                </a:solidFill>
              </a:rPr>
              <a:t> and </a:t>
            </a:r>
            <a:r>
              <a:rPr lang="en" sz="1900" b="1" i="1">
                <a:solidFill>
                  <a:schemeClr val="accent4"/>
                </a:solidFill>
              </a:rPr>
              <a:t>Budget</a:t>
            </a:r>
            <a:r>
              <a:rPr lang="en" sz="1900" b="1" i="1">
                <a:solidFill>
                  <a:srgbClr val="FFFFFF"/>
                </a:solidFill>
              </a:rPr>
              <a:t> </a:t>
            </a:r>
            <a:r>
              <a:rPr lang="en" sz="1900" b="1" i="1">
                <a:solidFill>
                  <a:schemeClr val="accent4"/>
                </a:solidFill>
              </a:rPr>
              <a:t>Travelers</a:t>
            </a:r>
            <a:r>
              <a:rPr lang="en" sz="1900" b="1" i="1">
                <a:solidFill>
                  <a:srgbClr val="FFFFFF"/>
                </a:solidFill>
              </a:rPr>
              <a:t> are the most price-sensitive.</a:t>
            </a:r>
            <a:br>
              <a:rPr lang="en" sz="1900" b="1" i="1">
                <a:solidFill>
                  <a:srgbClr val="FFFFFF"/>
                </a:solidFill>
              </a:rPr>
            </a:br>
            <a:r>
              <a:rPr lang="en" sz="1900" b="1" i="1">
                <a:solidFill>
                  <a:srgbClr val="FFFFFF"/>
                </a:solidFill>
              </a:rPr>
              <a:t> 👉 Targeted discounts could influence booking behavior.</a:t>
            </a:r>
            <a:endParaRPr sz="1900" b="1" i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 b="1" i="1">
              <a:solidFill>
                <a:srgbClr val="FFFFFF"/>
              </a:solidFill>
            </a:endParaRPr>
          </a:p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 b="1" i="1">
                <a:solidFill>
                  <a:schemeClr val="accent4"/>
                </a:solidFill>
              </a:rPr>
              <a:t>Luxury</a:t>
            </a:r>
            <a:r>
              <a:rPr lang="en" sz="1900" b="1" i="1">
                <a:solidFill>
                  <a:srgbClr val="FFFFFF"/>
                </a:solidFill>
              </a:rPr>
              <a:t> </a:t>
            </a:r>
            <a:r>
              <a:rPr lang="en" sz="1900" b="1" i="1">
                <a:solidFill>
                  <a:schemeClr val="accent4"/>
                </a:solidFill>
              </a:rPr>
              <a:t>Loyalists</a:t>
            </a:r>
            <a:r>
              <a:rPr lang="en" sz="1900" b="1" i="1">
                <a:solidFill>
                  <a:srgbClr val="FFFFFF"/>
                </a:solidFill>
              </a:rPr>
              <a:t> and </a:t>
            </a:r>
            <a:r>
              <a:rPr lang="en" sz="1900" b="1">
                <a:solidFill>
                  <a:schemeClr val="accent4"/>
                </a:solidFill>
              </a:rPr>
              <a:t>Solo</a:t>
            </a:r>
            <a:r>
              <a:rPr lang="en" sz="1900" b="1">
                <a:solidFill>
                  <a:srgbClr val="FFFFFF"/>
                </a:solidFill>
              </a:rPr>
              <a:t> </a:t>
            </a:r>
            <a:r>
              <a:rPr lang="en" sz="1900" b="1">
                <a:solidFill>
                  <a:schemeClr val="accent4"/>
                </a:solidFill>
              </a:rPr>
              <a:t>JetSetters</a:t>
            </a:r>
            <a:r>
              <a:rPr lang="en" sz="1900" b="1" i="1">
                <a:solidFill>
                  <a:srgbClr val="FFFFFF"/>
                </a:solidFill>
              </a:rPr>
              <a:t> show little interest in deals.</a:t>
            </a:r>
            <a:br>
              <a:rPr lang="en" sz="1900" b="1" i="1">
                <a:solidFill>
                  <a:srgbClr val="FFFFFF"/>
                </a:solidFill>
              </a:rPr>
            </a:br>
            <a:r>
              <a:rPr lang="en" sz="1900" b="1" i="1">
                <a:solidFill>
                  <a:srgbClr val="FFFFFF"/>
                </a:solidFill>
              </a:rPr>
              <a:t> 👉 Perks like exclusive access or upgrades may resonate more.</a:t>
            </a:r>
            <a:br>
              <a:rPr lang="en" sz="1900" b="1" i="1">
                <a:solidFill>
                  <a:srgbClr val="FFFFFF"/>
                </a:solidFill>
              </a:rPr>
            </a:br>
            <a:endParaRPr sz="1900" b="1" i="1">
              <a:solidFill>
                <a:srgbClr val="FFFFFF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</a:pPr>
            <a:r>
              <a:rPr lang="en" sz="1900" b="1" i="1">
                <a:solidFill>
                  <a:schemeClr val="accent4"/>
                </a:solidFill>
              </a:rPr>
              <a:t>Discount</a:t>
            </a:r>
            <a:r>
              <a:rPr lang="en" sz="1900" b="1" i="1">
                <a:solidFill>
                  <a:srgbClr val="FFFFFF"/>
                </a:solidFill>
              </a:rPr>
              <a:t> </a:t>
            </a:r>
            <a:r>
              <a:rPr lang="en" sz="1900" b="1" i="1">
                <a:solidFill>
                  <a:schemeClr val="accent4"/>
                </a:solidFill>
              </a:rPr>
              <a:t>preferences</a:t>
            </a:r>
            <a:r>
              <a:rPr lang="en" sz="1900" b="1" i="1">
                <a:solidFill>
                  <a:srgbClr val="FFFFFF"/>
                </a:solidFill>
              </a:rPr>
              <a:t> vary sharply across segments.</a:t>
            </a:r>
            <a:br>
              <a:rPr lang="en" sz="1900" b="1" i="1">
                <a:solidFill>
                  <a:srgbClr val="FFFFFF"/>
                </a:solidFill>
              </a:rPr>
            </a:br>
            <a:r>
              <a:rPr lang="en" sz="1900" b="1" i="1">
                <a:solidFill>
                  <a:srgbClr val="FFFFFF"/>
                </a:solidFill>
              </a:rPr>
              <a:t> 👉 One-size-fits-all promos likely underperform.</a:t>
            </a:r>
            <a:endParaRPr sz="1900" b="1" i="1">
              <a:solidFill>
                <a:srgbClr val="FFFFFF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900" b="1" i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>
            <a:spLocks noGrp="1"/>
          </p:cNvSpPr>
          <p:nvPr>
            <p:ph type="title"/>
          </p:nvPr>
        </p:nvSpPr>
        <p:spPr>
          <a:xfrm>
            <a:off x="311700" y="172525"/>
            <a:ext cx="8520600" cy="8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/>
              <a:t>The Higher the Index, the Greater the Value</a:t>
            </a:r>
            <a:endParaRPr sz="3200" b="1"/>
          </a:p>
        </p:txBody>
      </p:sp>
      <p:sp>
        <p:nvSpPr>
          <p:cNvPr id="119" name="Google Shape;119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0" name="Google Shape;120;p23" title="CHART 4 - Trend Line – Value Score or KM by Cluste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25" y="1017625"/>
            <a:ext cx="8988150" cy="40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00" b="1">
                <a:solidFill>
                  <a:schemeClr val="accent6"/>
                </a:solidFill>
              </a:rPr>
              <a:t>   Insights: </a:t>
            </a:r>
            <a:r>
              <a:rPr lang="en" sz="2100" b="1">
                <a:solidFill>
                  <a:schemeClr val="accent6"/>
                </a:solidFill>
              </a:rPr>
              <a:t>What the Trend Tells Us About Value Segments!</a:t>
            </a:r>
            <a:endParaRPr sz="2100"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300" b="1"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311700" y="873300"/>
            <a:ext cx="8520600" cy="41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 dirty="0">
                <a:solidFill>
                  <a:schemeClr val="lt1"/>
                </a:solidFill>
              </a:rPr>
              <a:t>Higher-index clusters</a:t>
            </a:r>
            <a:r>
              <a:rPr lang="en" sz="1500" dirty="0">
                <a:solidFill>
                  <a:schemeClr val="lt1"/>
                </a:solidFill>
              </a:rPr>
              <a:t> (like </a:t>
            </a:r>
            <a:r>
              <a:rPr lang="en" sz="1500" i="1" dirty="0">
                <a:solidFill>
                  <a:schemeClr val="lt1"/>
                </a:solidFill>
              </a:rPr>
              <a:t>Weekend Explorers</a:t>
            </a:r>
            <a:r>
              <a:rPr lang="en" sz="1500" dirty="0">
                <a:solidFill>
                  <a:schemeClr val="lt1"/>
                </a:solidFill>
              </a:rPr>
              <a:t> and </a:t>
            </a:r>
            <a:r>
              <a:rPr lang="en" sz="1500" i="1" dirty="0">
                <a:solidFill>
                  <a:schemeClr val="lt1"/>
                </a:solidFill>
              </a:rPr>
              <a:t>Solo </a:t>
            </a:r>
            <a:r>
              <a:rPr lang="en" sz="1500" i="1" dirty="0" err="1">
                <a:solidFill>
                  <a:schemeClr val="lt1"/>
                </a:solidFill>
              </a:rPr>
              <a:t>JetSetters</a:t>
            </a:r>
            <a:r>
              <a:rPr lang="en" sz="1500" dirty="0">
                <a:solidFill>
                  <a:schemeClr val="lt1"/>
                </a:solidFill>
              </a:rPr>
              <a:t>) deliver </a:t>
            </a:r>
            <a:r>
              <a:rPr lang="en" sz="1500" b="1" dirty="0">
                <a:solidFill>
                  <a:schemeClr val="lt1"/>
                </a:solidFill>
              </a:rPr>
              <a:t>the highest value</a:t>
            </a:r>
            <a:r>
              <a:rPr lang="en" sz="1500" dirty="0">
                <a:solidFill>
                  <a:schemeClr val="lt1"/>
                </a:solidFill>
              </a:rPr>
              <a:t>.</a:t>
            </a:r>
            <a:br>
              <a:rPr lang="en" sz="1500" dirty="0">
                <a:solidFill>
                  <a:schemeClr val="lt1"/>
                </a:solidFill>
              </a:rPr>
            </a:br>
            <a:r>
              <a:rPr lang="en" sz="1500" dirty="0">
                <a:solidFill>
                  <a:schemeClr val="lt1"/>
                </a:solidFill>
              </a:rPr>
              <a:t> 👉 </a:t>
            </a:r>
            <a:r>
              <a:rPr lang="en" sz="1500" i="1" dirty="0">
                <a:solidFill>
                  <a:schemeClr val="lt1"/>
                </a:solidFill>
              </a:rPr>
              <a:t>Looks like adventure and flexibility pay off big time.</a:t>
            </a:r>
            <a:br>
              <a:rPr lang="en" sz="1500" i="1" dirty="0">
                <a:solidFill>
                  <a:schemeClr val="lt1"/>
                </a:solidFill>
              </a:rPr>
            </a:br>
            <a:endParaRPr sz="1500" i="1" dirty="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 dirty="0">
                <a:solidFill>
                  <a:schemeClr val="lt1"/>
                </a:solidFill>
              </a:rPr>
              <a:t>Mid-index clusters</a:t>
            </a:r>
            <a:r>
              <a:rPr lang="en" sz="1500" dirty="0">
                <a:solidFill>
                  <a:schemeClr val="lt1"/>
                </a:solidFill>
              </a:rPr>
              <a:t>, such as </a:t>
            </a:r>
            <a:r>
              <a:rPr lang="en" sz="1500" i="1" dirty="0">
                <a:solidFill>
                  <a:schemeClr val="lt1"/>
                </a:solidFill>
              </a:rPr>
              <a:t>Frequent Flyers</a:t>
            </a:r>
            <a:r>
              <a:rPr lang="en" sz="1500" dirty="0">
                <a:solidFill>
                  <a:schemeClr val="lt1"/>
                </a:solidFill>
              </a:rPr>
              <a:t> and </a:t>
            </a:r>
            <a:r>
              <a:rPr lang="en" sz="1500" i="1" dirty="0">
                <a:solidFill>
                  <a:schemeClr val="lt1"/>
                </a:solidFill>
              </a:rPr>
              <a:t>Last-Minute Planners</a:t>
            </a:r>
            <a:r>
              <a:rPr lang="en" sz="1500" dirty="0">
                <a:solidFill>
                  <a:schemeClr val="lt1"/>
                </a:solidFill>
              </a:rPr>
              <a:t>, perform </a:t>
            </a:r>
            <a:r>
              <a:rPr lang="en" sz="1500" b="1" dirty="0">
                <a:solidFill>
                  <a:schemeClr val="lt1"/>
                </a:solidFill>
              </a:rPr>
              <a:t>around average</a:t>
            </a:r>
            <a:r>
              <a:rPr lang="en" sz="1500" dirty="0">
                <a:solidFill>
                  <a:schemeClr val="lt1"/>
                </a:solidFill>
              </a:rPr>
              <a:t>.</a:t>
            </a:r>
            <a:br>
              <a:rPr lang="en" sz="1500" dirty="0">
                <a:solidFill>
                  <a:schemeClr val="lt1"/>
                </a:solidFill>
              </a:rPr>
            </a:br>
            <a:r>
              <a:rPr lang="en" sz="1500" dirty="0">
                <a:solidFill>
                  <a:schemeClr val="lt1"/>
                </a:solidFill>
              </a:rPr>
              <a:t> 👉 </a:t>
            </a:r>
            <a:r>
              <a:rPr lang="en" sz="1500" i="1" dirty="0">
                <a:solidFill>
                  <a:schemeClr val="lt1"/>
                </a:solidFill>
              </a:rPr>
              <a:t>These folks are steady – not flashy, but not risky either.</a:t>
            </a:r>
            <a:br>
              <a:rPr lang="en" sz="1500" i="1" dirty="0">
                <a:solidFill>
                  <a:schemeClr val="lt1"/>
                </a:solidFill>
              </a:rPr>
            </a:br>
            <a:endParaRPr sz="1500" i="1" dirty="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 dirty="0">
                <a:solidFill>
                  <a:schemeClr val="lt1"/>
                </a:solidFill>
              </a:rPr>
              <a:t>Lower-index clusters</a:t>
            </a:r>
            <a:r>
              <a:rPr lang="en" sz="1500" dirty="0">
                <a:solidFill>
                  <a:schemeClr val="lt1"/>
                </a:solidFill>
              </a:rPr>
              <a:t> (notably </a:t>
            </a:r>
            <a:r>
              <a:rPr lang="en" sz="1500" i="1" dirty="0">
                <a:solidFill>
                  <a:schemeClr val="lt1"/>
                </a:solidFill>
              </a:rPr>
              <a:t>Family Vacationers</a:t>
            </a:r>
            <a:r>
              <a:rPr lang="en" sz="1500" dirty="0">
                <a:solidFill>
                  <a:schemeClr val="lt1"/>
                </a:solidFill>
              </a:rPr>
              <a:t> and </a:t>
            </a:r>
            <a:r>
              <a:rPr lang="en" sz="1500" i="1" dirty="0">
                <a:solidFill>
                  <a:schemeClr val="lt1"/>
                </a:solidFill>
              </a:rPr>
              <a:t>Spontaneous Bookers</a:t>
            </a:r>
            <a:r>
              <a:rPr lang="en" sz="1500" dirty="0">
                <a:solidFill>
                  <a:schemeClr val="lt1"/>
                </a:solidFill>
              </a:rPr>
              <a:t>) bring in </a:t>
            </a:r>
            <a:r>
              <a:rPr lang="en" sz="1500" b="1" dirty="0">
                <a:solidFill>
                  <a:schemeClr val="lt1"/>
                </a:solidFill>
              </a:rPr>
              <a:t>lower value</a:t>
            </a:r>
            <a:r>
              <a:rPr lang="en" sz="1500" dirty="0">
                <a:solidFill>
                  <a:schemeClr val="lt1"/>
                </a:solidFill>
              </a:rPr>
              <a:t>.</a:t>
            </a:r>
            <a:br>
              <a:rPr lang="en" sz="1500" dirty="0">
                <a:solidFill>
                  <a:schemeClr val="lt1"/>
                </a:solidFill>
              </a:rPr>
            </a:br>
            <a:r>
              <a:rPr lang="en" sz="1500" dirty="0">
                <a:solidFill>
                  <a:schemeClr val="lt1"/>
                </a:solidFill>
              </a:rPr>
              <a:t> 👉 </a:t>
            </a:r>
            <a:r>
              <a:rPr lang="en" sz="1500" i="1" dirty="0">
                <a:solidFill>
                  <a:schemeClr val="lt1"/>
                </a:solidFill>
              </a:rPr>
              <a:t>Charming, but not great for your ROI.</a:t>
            </a:r>
            <a:br>
              <a:rPr lang="en" sz="1500" i="1" dirty="0">
                <a:solidFill>
                  <a:schemeClr val="lt1"/>
                </a:solidFill>
              </a:rPr>
            </a:br>
            <a:endParaRPr sz="1500" i="1" dirty="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dirty="0">
                <a:solidFill>
                  <a:schemeClr val="lt1"/>
                </a:solidFill>
              </a:rPr>
              <a:t>The </a:t>
            </a:r>
            <a:r>
              <a:rPr lang="en" sz="1500" b="1" dirty="0">
                <a:solidFill>
                  <a:schemeClr val="lt1"/>
                </a:solidFill>
              </a:rPr>
              <a:t>trend line shows a clear upward pattern</a:t>
            </a:r>
            <a:r>
              <a:rPr lang="en" sz="1500" dirty="0">
                <a:solidFill>
                  <a:schemeClr val="lt1"/>
                </a:solidFill>
              </a:rPr>
              <a:t> — </a:t>
            </a:r>
            <a:r>
              <a:rPr lang="en" sz="1500" b="1" dirty="0">
                <a:solidFill>
                  <a:schemeClr val="lt1"/>
                </a:solidFill>
              </a:rPr>
              <a:t>as the index rises, so does customer value</a:t>
            </a:r>
            <a:r>
              <a:rPr lang="en" sz="1500" dirty="0">
                <a:solidFill>
                  <a:schemeClr val="lt1"/>
                </a:solidFill>
              </a:rPr>
              <a:t>.</a:t>
            </a:r>
            <a:br>
              <a:rPr lang="en" sz="1500" dirty="0">
                <a:solidFill>
                  <a:schemeClr val="lt1"/>
                </a:solidFill>
              </a:rPr>
            </a:br>
            <a:r>
              <a:rPr lang="en" sz="1500" dirty="0">
                <a:solidFill>
                  <a:schemeClr val="lt1"/>
                </a:solidFill>
              </a:rPr>
              <a:t> 👉 </a:t>
            </a:r>
            <a:r>
              <a:rPr lang="en" sz="1500" i="1" dirty="0">
                <a:solidFill>
                  <a:schemeClr val="lt1"/>
                </a:solidFill>
              </a:rPr>
              <a:t>In short: focus your perks on the top half of this curve.</a:t>
            </a:r>
            <a:br>
              <a:rPr lang="en" sz="1500" i="1" dirty="0">
                <a:solidFill>
                  <a:schemeClr val="lt1"/>
                </a:solidFill>
              </a:rPr>
            </a:br>
            <a:endParaRPr sz="1500" i="1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311700" y="118625"/>
            <a:ext cx="8520600" cy="8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/>
              <a:t>The Longer the Stay, The Bigger the Bill!</a:t>
            </a:r>
            <a:endParaRPr sz="3300" b="1"/>
          </a:p>
        </p:txBody>
      </p:sp>
      <p:sp>
        <p:nvSpPr>
          <p:cNvPr id="132" name="Google Shape;13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3" name="Google Shape;133;p25" title="CHART 5 - Cluster Scatter Plot (Behavioral Clustering View).png"/>
          <p:cNvPicPr preferRelativeResize="0"/>
          <p:nvPr/>
        </p:nvPicPr>
        <p:blipFill rotWithShape="1">
          <a:blip r:embed="rId4">
            <a:alphaModFix/>
          </a:blip>
          <a:srcRect r="18019"/>
          <a:stretch/>
        </p:blipFill>
        <p:spPr>
          <a:xfrm>
            <a:off x="129400" y="734625"/>
            <a:ext cx="8702901" cy="425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488825" y="226450"/>
            <a:ext cx="7835700" cy="10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 b="1">
                <a:solidFill>
                  <a:schemeClr val="accent6"/>
                </a:solidFill>
              </a:rPr>
              <a:t>Insights: </a:t>
            </a:r>
            <a:r>
              <a:rPr lang="en" sz="2600" b="1">
                <a:solidFill>
                  <a:schemeClr val="accent6"/>
                </a:solidFill>
              </a:rPr>
              <a:t>What the Hotel Spend vs. Trip Length Scatter Reveals!</a:t>
            </a:r>
            <a:endParaRPr sz="2600"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300" b="1"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311700" y="1268950"/>
            <a:ext cx="8520600" cy="377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accent4"/>
                </a:solidFill>
              </a:rPr>
              <a:t>Weekend Explorers</a:t>
            </a:r>
            <a:r>
              <a:rPr lang="en" sz="1400">
                <a:solidFill>
                  <a:schemeClr val="lt1"/>
                </a:solidFill>
              </a:rPr>
              <a:t> spend </a:t>
            </a:r>
            <a:r>
              <a:rPr lang="en" sz="1400" b="1">
                <a:solidFill>
                  <a:schemeClr val="lt1"/>
                </a:solidFill>
              </a:rPr>
              <a:t>significantly more on hotels</a:t>
            </a:r>
            <a:r>
              <a:rPr lang="en" sz="1400">
                <a:solidFill>
                  <a:schemeClr val="lt1"/>
                </a:solidFill>
              </a:rPr>
              <a:t> than other clusters despite </a:t>
            </a:r>
            <a:r>
              <a:rPr lang="en" sz="1400" b="1">
                <a:solidFill>
                  <a:schemeClr val="lt1"/>
                </a:solidFill>
              </a:rPr>
              <a:t>average trip duration</a:t>
            </a:r>
            <a:r>
              <a:rPr lang="en" sz="1400">
                <a:solidFill>
                  <a:schemeClr val="lt1"/>
                </a:solidFill>
              </a:rPr>
              <a:t>, standing out as </a:t>
            </a:r>
            <a:r>
              <a:rPr lang="en" sz="1400" b="1">
                <a:solidFill>
                  <a:schemeClr val="lt1"/>
                </a:solidFill>
              </a:rPr>
              <a:t>top outliers</a:t>
            </a:r>
            <a:r>
              <a:rPr lang="en" sz="1400">
                <a:solidFill>
                  <a:schemeClr val="lt1"/>
                </a:solidFill>
              </a:rPr>
              <a:t>.</a:t>
            </a:r>
            <a:br>
              <a:rPr lang="en" sz="1400">
                <a:solidFill>
                  <a:schemeClr val="lt1"/>
                </a:solidFill>
              </a:rPr>
            </a:br>
            <a:r>
              <a:rPr lang="en" sz="1400">
                <a:solidFill>
                  <a:schemeClr val="lt1"/>
                </a:solidFill>
              </a:rPr>
              <a:t> 👉 </a:t>
            </a:r>
            <a:r>
              <a:rPr lang="en" sz="1400" i="1">
                <a:solidFill>
                  <a:schemeClr val="lt1"/>
                </a:solidFill>
              </a:rPr>
              <a:t>Premium perks or upsell offers may resonate with this high-value segment.</a:t>
            </a:r>
            <a:br>
              <a:rPr lang="en" sz="1400" i="1">
                <a:solidFill>
                  <a:schemeClr val="lt1"/>
                </a:solidFill>
              </a:rPr>
            </a:br>
            <a:endParaRPr sz="1400" i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accent4"/>
                </a:solidFill>
              </a:rPr>
              <a:t>Frequent</a:t>
            </a:r>
            <a:r>
              <a:rPr lang="en" sz="1400" b="1">
                <a:solidFill>
                  <a:schemeClr val="lt1"/>
                </a:solidFill>
              </a:rPr>
              <a:t> </a:t>
            </a:r>
            <a:r>
              <a:rPr lang="en" sz="1400" b="1">
                <a:solidFill>
                  <a:schemeClr val="accent4"/>
                </a:solidFill>
              </a:rPr>
              <a:t>Flyers</a:t>
            </a:r>
            <a:r>
              <a:rPr lang="en" sz="1400">
                <a:solidFill>
                  <a:schemeClr val="lt1"/>
                </a:solidFill>
              </a:rPr>
              <a:t> also show </a:t>
            </a:r>
            <a:r>
              <a:rPr lang="en" sz="1400" b="1">
                <a:solidFill>
                  <a:schemeClr val="lt1"/>
                </a:solidFill>
              </a:rPr>
              <a:t>above-trend hotel spend</a:t>
            </a:r>
            <a:r>
              <a:rPr lang="en" sz="1400">
                <a:solidFill>
                  <a:schemeClr val="lt1"/>
                </a:solidFill>
              </a:rPr>
              <a:t>, possibly due to higher standards or loyalty habits.</a:t>
            </a:r>
            <a:br>
              <a:rPr lang="en" sz="1400">
                <a:solidFill>
                  <a:schemeClr val="lt1"/>
                </a:solidFill>
              </a:rPr>
            </a:br>
            <a:r>
              <a:rPr lang="en" sz="1400">
                <a:solidFill>
                  <a:schemeClr val="lt1"/>
                </a:solidFill>
              </a:rPr>
              <a:t> 👉 </a:t>
            </a:r>
            <a:r>
              <a:rPr lang="en" sz="1400" i="1">
                <a:solidFill>
                  <a:schemeClr val="lt1"/>
                </a:solidFill>
              </a:rPr>
              <a:t>Consider loyalty-based perks or business-travel tie-ins.</a:t>
            </a:r>
            <a:br>
              <a:rPr lang="en" sz="1400" i="1">
                <a:solidFill>
                  <a:schemeClr val="lt1"/>
                </a:solidFill>
              </a:rPr>
            </a:br>
            <a:endParaRPr sz="1400" i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accent4"/>
                </a:solidFill>
              </a:rPr>
              <a:t>Family</a:t>
            </a:r>
            <a:r>
              <a:rPr lang="en" sz="1400" b="1">
                <a:solidFill>
                  <a:schemeClr val="lt1"/>
                </a:solidFill>
              </a:rPr>
              <a:t> </a:t>
            </a:r>
            <a:r>
              <a:rPr lang="en" sz="1400" b="1">
                <a:solidFill>
                  <a:schemeClr val="accent4"/>
                </a:solidFill>
              </a:rPr>
              <a:t>Vacationers</a:t>
            </a:r>
            <a:r>
              <a:rPr lang="en" sz="1400">
                <a:solidFill>
                  <a:schemeClr val="lt1"/>
                </a:solidFill>
              </a:rPr>
              <a:t> and </a:t>
            </a:r>
            <a:r>
              <a:rPr lang="en" sz="1400" b="1">
                <a:solidFill>
                  <a:schemeClr val="accent4"/>
                </a:solidFill>
              </a:rPr>
              <a:t>Spontaneous</a:t>
            </a:r>
            <a:r>
              <a:rPr lang="en" sz="1400" b="1">
                <a:solidFill>
                  <a:schemeClr val="lt1"/>
                </a:solidFill>
              </a:rPr>
              <a:t> </a:t>
            </a:r>
            <a:r>
              <a:rPr lang="en" sz="1400" b="1">
                <a:solidFill>
                  <a:schemeClr val="accent4"/>
                </a:solidFill>
              </a:rPr>
              <a:t>Bookers</a:t>
            </a:r>
            <a:r>
              <a:rPr lang="en" sz="1400">
                <a:solidFill>
                  <a:schemeClr val="lt1"/>
                </a:solidFill>
              </a:rPr>
              <a:t> tend to </a:t>
            </a:r>
            <a:r>
              <a:rPr lang="en" sz="1400" b="1">
                <a:solidFill>
                  <a:schemeClr val="lt1"/>
                </a:solidFill>
              </a:rPr>
              <a:t>stay longer</a:t>
            </a:r>
            <a:r>
              <a:rPr lang="en" sz="1400">
                <a:solidFill>
                  <a:schemeClr val="lt1"/>
                </a:solidFill>
              </a:rPr>
              <a:t> for </a:t>
            </a:r>
            <a:r>
              <a:rPr lang="en" sz="1400" b="1">
                <a:solidFill>
                  <a:schemeClr val="lt1"/>
                </a:solidFill>
              </a:rPr>
              <a:t>less spend</a:t>
            </a:r>
            <a:r>
              <a:rPr lang="en" sz="1400">
                <a:solidFill>
                  <a:schemeClr val="lt1"/>
                </a:solidFill>
              </a:rPr>
              <a:t>, falling </a:t>
            </a:r>
            <a:r>
              <a:rPr lang="en" sz="1400" b="1">
                <a:solidFill>
                  <a:schemeClr val="lt1"/>
                </a:solidFill>
              </a:rPr>
              <a:t>below the trendline</a:t>
            </a:r>
            <a:r>
              <a:rPr lang="en" sz="1400">
                <a:solidFill>
                  <a:schemeClr val="lt1"/>
                </a:solidFill>
              </a:rPr>
              <a:t>.</a:t>
            </a:r>
            <a:br>
              <a:rPr lang="en" sz="1400">
                <a:solidFill>
                  <a:schemeClr val="lt1"/>
                </a:solidFill>
              </a:rPr>
            </a:br>
            <a:r>
              <a:rPr lang="en" sz="1400">
                <a:solidFill>
                  <a:schemeClr val="lt1"/>
                </a:solidFill>
              </a:rPr>
              <a:t> 👉 </a:t>
            </a:r>
            <a:r>
              <a:rPr lang="en" sz="1400" i="1">
                <a:solidFill>
                  <a:schemeClr val="lt1"/>
                </a:solidFill>
              </a:rPr>
              <a:t>Cost-conscious packages or bundled discounts may appeal to these groups.</a:t>
            </a:r>
            <a:br>
              <a:rPr lang="en" sz="1400" i="1">
                <a:solidFill>
                  <a:schemeClr val="lt1"/>
                </a:solidFill>
              </a:rPr>
            </a:br>
            <a:endParaRPr sz="1400" i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accent4"/>
                </a:solidFill>
              </a:rPr>
              <a:t>Solo</a:t>
            </a:r>
            <a:r>
              <a:rPr lang="en" sz="1400" b="1">
                <a:solidFill>
                  <a:schemeClr val="lt1"/>
                </a:solidFill>
              </a:rPr>
              <a:t> </a:t>
            </a:r>
            <a:r>
              <a:rPr lang="en" sz="1400" b="1">
                <a:solidFill>
                  <a:schemeClr val="accent4"/>
                </a:solidFill>
              </a:rPr>
              <a:t>JetSetters</a:t>
            </a:r>
            <a:r>
              <a:rPr lang="en" sz="1400">
                <a:solidFill>
                  <a:schemeClr val="lt1"/>
                </a:solidFill>
              </a:rPr>
              <a:t> and </a:t>
            </a:r>
            <a:r>
              <a:rPr lang="en" sz="1400" b="1">
                <a:solidFill>
                  <a:schemeClr val="accent4"/>
                </a:solidFill>
              </a:rPr>
              <a:t>Last</a:t>
            </a:r>
            <a:r>
              <a:rPr lang="en" sz="1400" b="1">
                <a:solidFill>
                  <a:schemeClr val="lt1"/>
                </a:solidFill>
              </a:rPr>
              <a:t>-</a:t>
            </a:r>
            <a:r>
              <a:rPr lang="en" sz="1400" b="1">
                <a:solidFill>
                  <a:schemeClr val="accent4"/>
                </a:solidFill>
              </a:rPr>
              <a:t>Minute</a:t>
            </a:r>
            <a:r>
              <a:rPr lang="en" sz="1400" b="1">
                <a:solidFill>
                  <a:schemeClr val="lt1"/>
                </a:solidFill>
              </a:rPr>
              <a:t> </a:t>
            </a:r>
            <a:r>
              <a:rPr lang="en" sz="1400" b="1">
                <a:solidFill>
                  <a:schemeClr val="accent4"/>
                </a:solidFill>
              </a:rPr>
              <a:t>Planners</a:t>
            </a:r>
            <a:r>
              <a:rPr lang="en" sz="1400">
                <a:solidFill>
                  <a:schemeClr val="lt1"/>
                </a:solidFill>
              </a:rPr>
              <a:t> hover </a:t>
            </a:r>
            <a:r>
              <a:rPr lang="en" sz="1400" b="1">
                <a:solidFill>
                  <a:schemeClr val="lt1"/>
                </a:solidFill>
              </a:rPr>
              <a:t>around the trendline</a:t>
            </a:r>
            <a:r>
              <a:rPr lang="en" sz="1400">
                <a:solidFill>
                  <a:schemeClr val="lt1"/>
                </a:solidFill>
              </a:rPr>
              <a:t>, showing balanced behavior.</a:t>
            </a:r>
            <a:br>
              <a:rPr lang="en" sz="1400">
                <a:solidFill>
                  <a:schemeClr val="lt1"/>
                </a:solidFill>
              </a:rPr>
            </a:br>
            <a:r>
              <a:rPr lang="en" sz="1400">
                <a:solidFill>
                  <a:schemeClr val="lt1"/>
                </a:solidFill>
              </a:rPr>
              <a:t> 👉 </a:t>
            </a:r>
            <a:r>
              <a:rPr lang="en" sz="1400" i="1">
                <a:solidFill>
                  <a:schemeClr val="lt1"/>
                </a:solidFill>
              </a:rPr>
              <a:t>Standard promos or flexible upgrades could tip the decision for these users.</a:t>
            </a:r>
            <a:endParaRPr sz="1400" i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129400" y="208475"/>
            <a:ext cx="9014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 b="1"/>
              <a:t>Big Spenders, Short Stays – Who’s Breaking the Pattern?</a:t>
            </a:r>
            <a:endParaRPr sz="2520" b="1"/>
          </a:p>
        </p:txBody>
      </p:sp>
      <p:sp>
        <p:nvSpPr>
          <p:cNvPr id="145" name="Google Shape;14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6" name="Google Shape;146;p27" title="CHART 5b - User Scatter Plot – Hotel Spend vs. Night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450" y="784050"/>
            <a:ext cx="8597100" cy="424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title"/>
          </p:nvPr>
        </p:nvSpPr>
        <p:spPr>
          <a:xfrm>
            <a:off x="0" y="118625"/>
            <a:ext cx="7587600" cy="8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3650" b="1" dirty="0">
                <a:solidFill>
                  <a:schemeClr val="accent6"/>
                </a:solidFill>
              </a:rPr>
              <a:t>   Insights</a:t>
            </a:r>
            <a:r>
              <a:rPr lang="en" sz="3300" b="1" dirty="0">
                <a:solidFill>
                  <a:schemeClr val="accent6"/>
                </a:solidFill>
              </a:rPr>
              <a:t>: </a:t>
            </a:r>
            <a:r>
              <a:rPr lang="en" sz="2850" b="1" dirty="0">
                <a:solidFill>
                  <a:schemeClr val="accent6"/>
                </a:solidFill>
              </a:rPr>
              <a:t>What the User-Level Data Reveals About Hotel Spend!</a:t>
            </a:r>
            <a:endParaRPr sz="2850" b="1" dirty="0">
              <a:solidFill>
                <a:schemeClr val="accent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endParaRPr sz="1300" b="1" dirty="0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body" idx="1"/>
          </p:nvPr>
        </p:nvSpPr>
        <p:spPr>
          <a:xfrm>
            <a:off x="329675" y="1152725"/>
            <a:ext cx="8713800" cy="3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50"/>
              <a:buChar char="●"/>
            </a:pPr>
            <a:r>
              <a:rPr lang="en" sz="1450" b="1" dirty="0">
                <a:solidFill>
                  <a:schemeClr val="accent4"/>
                </a:solidFill>
              </a:rPr>
              <a:t>Weekend Explorers</a:t>
            </a:r>
            <a:r>
              <a:rPr lang="en" sz="1450" dirty="0">
                <a:solidFill>
                  <a:schemeClr val="lt1"/>
                </a:solidFill>
              </a:rPr>
              <a:t> dominate the top spenders list, even on </a:t>
            </a:r>
            <a:r>
              <a:rPr lang="en" sz="1450" b="1" dirty="0">
                <a:solidFill>
                  <a:schemeClr val="lt1"/>
                </a:solidFill>
              </a:rPr>
              <a:t>shorter trips</a:t>
            </a:r>
            <a:r>
              <a:rPr lang="en" sz="1450" dirty="0">
                <a:solidFill>
                  <a:schemeClr val="lt1"/>
                </a:solidFill>
              </a:rPr>
              <a:t> – a clear outlier group breaking the trend.</a:t>
            </a:r>
            <a:br>
              <a:rPr lang="en" sz="1450" dirty="0">
                <a:solidFill>
                  <a:schemeClr val="lt1"/>
                </a:solidFill>
              </a:rPr>
            </a:br>
            <a:r>
              <a:rPr lang="en" sz="1450" dirty="0">
                <a:solidFill>
                  <a:schemeClr val="lt1"/>
                </a:solidFill>
              </a:rPr>
              <a:t> 👉 </a:t>
            </a:r>
            <a:r>
              <a:rPr lang="en" sz="1450" i="1" dirty="0">
                <a:solidFill>
                  <a:schemeClr val="lt1"/>
                </a:solidFill>
              </a:rPr>
              <a:t>Premium offers, loyalty tiers, or VIP treatment could hit the mark here.</a:t>
            </a:r>
            <a:br>
              <a:rPr lang="en" sz="1450" i="1" dirty="0">
                <a:solidFill>
                  <a:schemeClr val="lt1"/>
                </a:solidFill>
              </a:rPr>
            </a:br>
            <a:endParaRPr sz="1450" i="1" dirty="0">
              <a:solidFill>
                <a:schemeClr val="lt1"/>
              </a:solidFill>
            </a:endParaRPr>
          </a:p>
          <a:p>
            <a:pPr marL="457200" lvl="0" indent="-32067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50"/>
              <a:buChar char="●"/>
            </a:pPr>
            <a:r>
              <a:rPr lang="en" sz="1450" b="1" dirty="0">
                <a:solidFill>
                  <a:schemeClr val="accent4"/>
                </a:solidFill>
              </a:rPr>
              <a:t>Spontaneous</a:t>
            </a:r>
            <a:r>
              <a:rPr lang="en" sz="1450" b="1" dirty="0">
                <a:solidFill>
                  <a:schemeClr val="lt1"/>
                </a:solidFill>
              </a:rPr>
              <a:t> </a:t>
            </a:r>
            <a:r>
              <a:rPr lang="en" sz="1450" b="1" dirty="0">
                <a:solidFill>
                  <a:schemeClr val="accent4"/>
                </a:solidFill>
              </a:rPr>
              <a:t>Bookers</a:t>
            </a:r>
            <a:r>
              <a:rPr lang="en" sz="1450" dirty="0">
                <a:solidFill>
                  <a:schemeClr val="lt1"/>
                </a:solidFill>
              </a:rPr>
              <a:t> and </a:t>
            </a:r>
            <a:r>
              <a:rPr lang="en" sz="1450" b="1" dirty="0">
                <a:solidFill>
                  <a:schemeClr val="accent4"/>
                </a:solidFill>
              </a:rPr>
              <a:t>Solo</a:t>
            </a:r>
            <a:r>
              <a:rPr lang="en" sz="1450" b="1" dirty="0">
                <a:solidFill>
                  <a:schemeClr val="lt1"/>
                </a:solidFill>
              </a:rPr>
              <a:t> </a:t>
            </a:r>
            <a:r>
              <a:rPr lang="en" sz="1450" b="1" dirty="0" err="1">
                <a:solidFill>
                  <a:schemeClr val="accent4"/>
                </a:solidFill>
              </a:rPr>
              <a:t>JetSetters</a:t>
            </a:r>
            <a:r>
              <a:rPr lang="en" sz="1450" dirty="0">
                <a:solidFill>
                  <a:schemeClr val="lt1"/>
                </a:solidFill>
              </a:rPr>
              <a:t> show </a:t>
            </a:r>
            <a:r>
              <a:rPr lang="en" sz="1450" b="1" dirty="0">
                <a:solidFill>
                  <a:schemeClr val="lt1"/>
                </a:solidFill>
              </a:rPr>
              <a:t>mixed behavior</a:t>
            </a:r>
            <a:r>
              <a:rPr lang="en" sz="1450" dirty="0">
                <a:solidFill>
                  <a:schemeClr val="lt1"/>
                </a:solidFill>
              </a:rPr>
              <a:t>, some splurge while others save, despite similar stay lengths.</a:t>
            </a:r>
            <a:br>
              <a:rPr lang="en" sz="1450" dirty="0">
                <a:solidFill>
                  <a:schemeClr val="lt1"/>
                </a:solidFill>
              </a:rPr>
            </a:br>
            <a:r>
              <a:rPr lang="en" sz="1450" dirty="0">
                <a:solidFill>
                  <a:schemeClr val="lt1"/>
                </a:solidFill>
              </a:rPr>
              <a:t> 👉 </a:t>
            </a:r>
            <a:r>
              <a:rPr lang="en" sz="1450" i="1" dirty="0">
                <a:solidFill>
                  <a:schemeClr val="lt1"/>
                </a:solidFill>
              </a:rPr>
              <a:t>Segmented offers may outperform generic campaigns for these groups.</a:t>
            </a:r>
            <a:br>
              <a:rPr lang="en" sz="1450" i="1" dirty="0">
                <a:solidFill>
                  <a:schemeClr val="lt1"/>
                </a:solidFill>
              </a:rPr>
            </a:br>
            <a:endParaRPr sz="1450" i="1" dirty="0">
              <a:solidFill>
                <a:schemeClr val="lt1"/>
              </a:solidFill>
            </a:endParaRPr>
          </a:p>
          <a:p>
            <a:pPr marL="457200" lvl="0" indent="-32067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50"/>
              <a:buChar char="●"/>
            </a:pPr>
            <a:r>
              <a:rPr lang="en" sz="1450" b="1" dirty="0">
                <a:solidFill>
                  <a:schemeClr val="accent4"/>
                </a:solidFill>
              </a:rPr>
              <a:t>Family</a:t>
            </a:r>
            <a:r>
              <a:rPr lang="en" sz="1450" b="1" dirty="0">
                <a:solidFill>
                  <a:schemeClr val="lt1"/>
                </a:solidFill>
              </a:rPr>
              <a:t> </a:t>
            </a:r>
            <a:r>
              <a:rPr lang="en" sz="1450" b="1" dirty="0">
                <a:solidFill>
                  <a:schemeClr val="accent4"/>
                </a:solidFill>
              </a:rPr>
              <a:t>Vacationers</a:t>
            </a:r>
            <a:r>
              <a:rPr lang="en" sz="1450" dirty="0">
                <a:solidFill>
                  <a:schemeClr val="lt1"/>
                </a:solidFill>
              </a:rPr>
              <a:t> consistently </a:t>
            </a:r>
            <a:r>
              <a:rPr lang="en" sz="1450" b="1" dirty="0">
                <a:solidFill>
                  <a:schemeClr val="lt1"/>
                </a:solidFill>
              </a:rPr>
              <a:t>spend less</a:t>
            </a:r>
            <a:r>
              <a:rPr lang="en" sz="1450" dirty="0">
                <a:solidFill>
                  <a:schemeClr val="lt1"/>
                </a:solidFill>
              </a:rPr>
              <a:t>, even with </a:t>
            </a:r>
            <a:r>
              <a:rPr lang="en" sz="1450" b="1" dirty="0">
                <a:solidFill>
                  <a:schemeClr val="lt1"/>
                </a:solidFill>
              </a:rPr>
              <a:t>longer stays</a:t>
            </a:r>
            <a:r>
              <a:rPr lang="en" sz="1450" dirty="0">
                <a:solidFill>
                  <a:schemeClr val="lt1"/>
                </a:solidFill>
              </a:rPr>
              <a:t> – hugging the bottom of the trend.</a:t>
            </a:r>
            <a:br>
              <a:rPr lang="en" sz="1450" dirty="0">
                <a:solidFill>
                  <a:schemeClr val="lt1"/>
                </a:solidFill>
              </a:rPr>
            </a:br>
            <a:r>
              <a:rPr lang="en" sz="1450" dirty="0">
                <a:solidFill>
                  <a:schemeClr val="lt1"/>
                </a:solidFill>
              </a:rPr>
              <a:t> 👉 </a:t>
            </a:r>
            <a:r>
              <a:rPr lang="en" sz="1450" i="1" dirty="0">
                <a:solidFill>
                  <a:schemeClr val="lt1"/>
                </a:solidFill>
              </a:rPr>
              <a:t>Bundled family deals or cost-efficient upgrades may better fit their profile.</a:t>
            </a:r>
            <a:br>
              <a:rPr lang="en" sz="1450" i="1" dirty="0">
                <a:solidFill>
                  <a:schemeClr val="lt1"/>
                </a:solidFill>
              </a:rPr>
            </a:br>
            <a:endParaRPr sz="1450" i="1" dirty="0">
              <a:solidFill>
                <a:schemeClr val="lt1"/>
              </a:solidFill>
            </a:endParaRPr>
          </a:p>
          <a:p>
            <a:pPr marL="457200" lvl="0" indent="-32067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50"/>
              <a:buChar char="●"/>
            </a:pPr>
            <a:r>
              <a:rPr lang="en" sz="1450" b="1" dirty="0">
                <a:solidFill>
                  <a:schemeClr val="accent4"/>
                </a:solidFill>
              </a:rPr>
              <a:t>High</a:t>
            </a:r>
            <a:r>
              <a:rPr lang="en" sz="1450" b="1" dirty="0">
                <a:solidFill>
                  <a:schemeClr val="lt1"/>
                </a:solidFill>
              </a:rPr>
              <a:t>-</a:t>
            </a:r>
            <a:r>
              <a:rPr lang="en" sz="1450" b="1" dirty="0">
                <a:solidFill>
                  <a:schemeClr val="accent4"/>
                </a:solidFill>
              </a:rPr>
              <a:t>value</a:t>
            </a:r>
            <a:r>
              <a:rPr lang="en" sz="1450" b="1" dirty="0">
                <a:solidFill>
                  <a:schemeClr val="lt1"/>
                </a:solidFill>
              </a:rPr>
              <a:t> </a:t>
            </a:r>
            <a:r>
              <a:rPr lang="en" sz="1450" b="1" dirty="0">
                <a:solidFill>
                  <a:schemeClr val="accent4"/>
                </a:solidFill>
              </a:rPr>
              <a:t>users</a:t>
            </a:r>
            <a:r>
              <a:rPr lang="en" sz="1450" b="1" dirty="0">
                <a:solidFill>
                  <a:schemeClr val="lt1"/>
                </a:solidFill>
              </a:rPr>
              <a:t> aren't always staying longer</a:t>
            </a:r>
            <a:r>
              <a:rPr lang="en" sz="1450" dirty="0">
                <a:solidFill>
                  <a:schemeClr val="lt1"/>
                </a:solidFill>
              </a:rPr>
              <a:t> – especially among top Weekend Explorers.</a:t>
            </a:r>
            <a:br>
              <a:rPr lang="en" sz="1450" dirty="0">
                <a:solidFill>
                  <a:schemeClr val="lt1"/>
                </a:solidFill>
              </a:rPr>
            </a:br>
            <a:r>
              <a:rPr lang="en" sz="1450" dirty="0">
                <a:solidFill>
                  <a:schemeClr val="lt1"/>
                </a:solidFill>
              </a:rPr>
              <a:t> 👉 </a:t>
            </a:r>
            <a:r>
              <a:rPr lang="en" sz="1450" i="1" dirty="0">
                <a:solidFill>
                  <a:schemeClr val="lt1"/>
                </a:solidFill>
              </a:rPr>
              <a:t>Duration isn’t everything – consider segmenting by spend behavior too.</a:t>
            </a:r>
            <a:br>
              <a:rPr lang="en" sz="1450" i="1" dirty="0">
                <a:solidFill>
                  <a:schemeClr val="lt1"/>
                </a:solidFill>
              </a:rPr>
            </a:br>
            <a:endParaRPr sz="1450" i="1" dirty="0">
              <a:solidFill>
                <a:schemeClr val="lt1"/>
              </a:solidFill>
            </a:endParaRPr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50" i="1" dirty="0">
              <a:solidFill>
                <a:schemeClr val="lt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endParaRPr sz="145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xfrm>
            <a:off x="311700" y="258800"/>
            <a:ext cx="8520600" cy="7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/>
              <a:t>Let Them Eat… Perks? Not Everyone’s Hungry</a:t>
            </a:r>
            <a:endParaRPr sz="2900" b="1"/>
          </a:p>
        </p:txBody>
      </p:sp>
      <p:sp>
        <p:nvSpPr>
          <p:cNvPr id="158" name="Google Shape;15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9" name="Google Shape;159;p29" title="CHART 6 – Actual Meal Perk Preference.png"/>
          <p:cNvPicPr preferRelativeResize="0"/>
          <p:nvPr/>
        </p:nvPicPr>
        <p:blipFill rotWithShape="1">
          <a:blip r:embed="rId4">
            <a:alphaModFix/>
          </a:blip>
          <a:srcRect l="2808" t="-2180" r="13355" b="2180"/>
          <a:stretch/>
        </p:blipFill>
        <p:spPr>
          <a:xfrm>
            <a:off x="311700" y="1017725"/>
            <a:ext cx="8520602" cy="392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/>
          </p:nvPr>
        </p:nvSpPr>
        <p:spPr>
          <a:xfrm>
            <a:off x="147375" y="262475"/>
            <a:ext cx="7494300" cy="9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50" b="1">
                <a:solidFill>
                  <a:schemeClr val="accent6"/>
                </a:solidFill>
              </a:rPr>
              <a:t>    Insights</a:t>
            </a:r>
            <a:r>
              <a:rPr lang="en" b="1">
                <a:solidFill>
                  <a:schemeClr val="accent6"/>
                </a:solidFill>
              </a:rPr>
              <a:t>: Some Meals Just Don’t Fly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65" name="Google Shape;165;p30"/>
          <p:cNvSpPr txBox="1">
            <a:spLocks noGrp="1"/>
          </p:cNvSpPr>
          <p:nvPr>
            <p:ph type="body" idx="1"/>
          </p:nvPr>
        </p:nvSpPr>
        <p:spPr>
          <a:xfrm>
            <a:off x="311700" y="1447800"/>
            <a:ext cx="8520600" cy="3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7025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🍽 </a:t>
            </a:r>
            <a:r>
              <a:rPr lang="en" sz="1550" b="1">
                <a:solidFill>
                  <a:schemeClr val="accent4"/>
                </a:solidFill>
              </a:rPr>
              <a:t>Weekend Explorers</a:t>
            </a:r>
            <a:r>
              <a:rPr lang="en" sz="1550">
                <a:solidFill>
                  <a:schemeClr val="lt1"/>
                </a:solidFill>
              </a:rPr>
              <a:t> and </a:t>
            </a:r>
            <a:r>
              <a:rPr lang="en" sz="1550" b="1">
                <a:solidFill>
                  <a:schemeClr val="accent4"/>
                </a:solidFill>
              </a:rPr>
              <a:t>Family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Vacationers</a:t>
            </a:r>
            <a:r>
              <a:rPr lang="en" sz="1550">
                <a:solidFill>
                  <a:schemeClr val="lt1"/>
                </a:solidFill>
              </a:rPr>
              <a:t> are the only segments with notable meal perk usage.</a:t>
            </a:r>
            <a:br>
              <a:rPr lang="en" sz="1550">
                <a:solidFill>
                  <a:schemeClr val="lt1"/>
                </a:solidFill>
              </a:rPr>
            </a:br>
            <a:r>
              <a:rPr lang="en" sz="1550">
                <a:solidFill>
                  <a:schemeClr val="lt1"/>
                </a:solidFill>
              </a:rPr>
              <a:t> </a:t>
            </a:r>
            <a:r>
              <a:rPr lang="en" sz="1500">
                <a:solidFill>
                  <a:schemeClr val="lt1"/>
                </a:solidFill>
              </a:rPr>
              <a:t> 👉</a:t>
            </a:r>
            <a:r>
              <a:rPr lang="en" sz="1550">
                <a:solidFill>
                  <a:schemeClr val="lt1"/>
                </a:solidFill>
              </a:rPr>
              <a:t> </a:t>
            </a:r>
            <a:r>
              <a:rPr lang="en" sz="1550" i="1">
                <a:solidFill>
                  <a:schemeClr val="lt1"/>
                </a:solidFill>
              </a:rPr>
              <a:t>Meal offers may resonate best with experience-focused or family-driven travelers.</a:t>
            </a:r>
            <a:br>
              <a:rPr lang="en" sz="1550" i="1">
                <a:solidFill>
                  <a:schemeClr val="lt1"/>
                </a:solidFill>
              </a:rPr>
            </a:br>
            <a:endParaRPr sz="1550" i="1">
              <a:solidFill>
                <a:schemeClr val="lt1"/>
              </a:solidFill>
            </a:endParaRPr>
          </a:p>
          <a:p>
            <a:pPr marL="457200" lvl="0" indent="-327025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❌ </a:t>
            </a:r>
            <a:r>
              <a:rPr lang="en" sz="1550" b="1">
                <a:solidFill>
                  <a:schemeClr val="accent4"/>
                </a:solidFill>
              </a:rPr>
              <a:t>Most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other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segments</a:t>
            </a:r>
            <a:r>
              <a:rPr lang="en" sz="1550">
                <a:solidFill>
                  <a:schemeClr val="lt1"/>
                </a:solidFill>
              </a:rPr>
              <a:t>, including </a:t>
            </a:r>
            <a:r>
              <a:rPr lang="en" sz="1550" b="1">
                <a:solidFill>
                  <a:schemeClr val="accent4"/>
                </a:solidFill>
              </a:rPr>
              <a:t>Frequent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Flyers</a:t>
            </a:r>
            <a:r>
              <a:rPr lang="en" sz="1550">
                <a:solidFill>
                  <a:schemeClr val="lt1"/>
                </a:solidFill>
              </a:rPr>
              <a:t>, </a:t>
            </a:r>
            <a:r>
              <a:rPr lang="en" sz="1550" b="1">
                <a:solidFill>
                  <a:schemeClr val="accent4"/>
                </a:solidFill>
              </a:rPr>
              <a:t>Luxury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Loyalists</a:t>
            </a:r>
            <a:r>
              <a:rPr lang="en" sz="1550">
                <a:solidFill>
                  <a:schemeClr val="lt1"/>
                </a:solidFill>
              </a:rPr>
              <a:t>, and </a:t>
            </a:r>
            <a:r>
              <a:rPr lang="en" sz="1550" b="1">
                <a:solidFill>
                  <a:schemeClr val="accent4"/>
                </a:solidFill>
              </a:rPr>
              <a:t>Solo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JetSetters</a:t>
            </a:r>
            <a:r>
              <a:rPr lang="en" sz="1550">
                <a:solidFill>
                  <a:schemeClr val="lt1"/>
                </a:solidFill>
              </a:rPr>
              <a:t>, show minimal interest.</a:t>
            </a:r>
            <a:endParaRPr sz="155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 </a:t>
            </a:r>
            <a:r>
              <a:rPr lang="en" sz="1500">
                <a:solidFill>
                  <a:schemeClr val="lt1"/>
                </a:solidFill>
              </a:rPr>
              <a:t> 👉 </a:t>
            </a:r>
            <a:r>
              <a:rPr lang="en" sz="1550" i="1">
                <a:solidFill>
                  <a:schemeClr val="lt1"/>
                </a:solidFill>
              </a:rPr>
              <a:t>Upscale or efficiency-minded travelers likely prioritize flexibility or prefer dining outside.</a:t>
            </a:r>
            <a:endParaRPr sz="1550" i="1">
              <a:solidFill>
                <a:schemeClr val="lt1"/>
              </a:solidFill>
            </a:endParaRPr>
          </a:p>
          <a:p>
            <a:pPr marL="457200" lvl="0" indent="-327025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🍕 </a:t>
            </a:r>
            <a:r>
              <a:rPr lang="en" sz="1550" b="1">
                <a:solidFill>
                  <a:schemeClr val="accent4"/>
                </a:solidFill>
              </a:rPr>
              <a:t>Spontaneous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Bookers</a:t>
            </a:r>
            <a:r>
              <a:rPr lang="en" sz="1550">
                <a:solidFill>
                  <a:schemeClr val="lt1"/>
                </a:solidFill>
              </a:rPr>
              <a:t> and </a:t>
            </a:r>
            <a:r>
              <a:rPr lang="en" sz="1550" b="1">
                <a:solidFill>
                  <a:schemeClr val="accent4"/>
                </a:solidFill>
              </a:rPr>
              <a:t>Young</a:t>
            </a:r>
            <a:r>
              <a:rPr lang="en" sz="1550" b="1">
                <a:solidFill>
                  <a:schemeClr val="lt1"/>
                </a:solidFill>
              </a:rPr>
              <a:t> </a:t>
            </a:r>
            <a:r>
              <a:rPr lang="en" sz="1550" b="1">
                <a:solidFill>
                  <a:schemeClr val="accent4"/>
                </a:solidFill>
              </a:rPr>
              <a:t>Adventurers</a:t>
            </a:r>
            <a:r>
              <a:rPr lang="en" sz="1550">
                <a:solidFill>
                  <a:schemeClr val="lt1"/>
                </a:solidFill>
              </a:rPr>
              <a:t> also don’t bite—</a:t>
            </a:r>
            <a:br>
              <a:rPr lang="en" sz="1550">
                <a:solidFill>
                  <a:schemeClr val="lt1"/>
                </a:solidFill>
              </a:rPr>
            </a:br>
            <a:r>
              <a:rPr lang="en" sz="1550">
                <a:solidFill>
                  <a:schemeClr val="lt1"/>
                </a:solidFill>
              </a:rPr>
              <a:t> </a:t>
            </a:r>
            <a:r>
              <a:rPr lang="en" sz="1500">
                <a:solidFill>
                  <a:schemeClr val="lt1"/>
                </a:solidFill>
              </a:rPr>
              <a:t> 👉</a:t>
            </a:r>
            <a:r>
              <a:rPr lang="en" sz="1550">
                <a:solidFill>
                  <a:schemeClr val="lt1"/>
                </a:solidFill>
              </a:rPr>
              <a:t> </a:t>
            </a:r>
            <a:r>
              <a:rPr lang="en" sz="1550" i="1">
                <a:solidFill>
                  <a:schemeClr val="lt1"/>
                </a:solidFill>
              </a:rPr>
              <a:t>Consider low-effort or universally appealing alternatives (e.g. snack credit or late checkout).</a:t>
            </a:r>
            <a:endParaRPr sz="1550" i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5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0" y="182025"/>
            <a:ext cx="91440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/>
              <a:t>Hot Spots of Value: Where Each Segment Stands </a:t>
            </a:r>
            <a:r>
              <a:rPr lang="en" sz="2600" b="1"/>
              <a:t>Out</a:t>
            </a:r>
            <a:endParaRPr sz="2600" b="1"/>
          </a:p>
        </p:txBody>
      </p:sp>
      <p:sp>
        <p:nvSpPr>
          <p:cNvPr id="171" name="Google Shape;17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2" name="Google Shape;172;p31" title="CHART 7 - HEATMAP Clusters vs Key KPIs.png"/>
          <p:cNvPicPr preferRelativeResize="0"/>
          <p:nvPr/>
        </p:nvPicPr>
        <p:blipFill rotWithShape="1">
          <a:blip r:embed="rId4">
            <a:alphaModFix/>
          </a:blip>
          <a:srcRect r="14295"/>
          <a:stretch/>
        </p:blipFill>
        <p:spPr>
          <a:xfrm>
            <a:off x="311700" y="817025"/>
            <a:ext cx="8520602" cy="4217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220700" cy="113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So… Who Really Travels, and What Actually Works?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379625"/>
            <a:ext cx="85206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 match each traveler with the perk they’re most likely to appreciate, we first needed to understand their habits and preferences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lt1"/>
                </a:solidFill>
              </a:rPr>
              <a:t> By exploring these differences, we identified clear groups of travelers. This helps TravelTide offer more relevant, engaging perks that truly speak to what each group values most.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>
            <a:spLocks noGrp="1"/>
          </p:cNvSpPr>
          <p:nvPr>
            <p:ph type="title"/>
          </p:nvPr>
        </p:nvSpPr>
        <p:spPr>
          <a:xfrm>
            <a:off x="-95850" y="323550"/>
            <a:ext cx="9335700" cy="11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b="1"/>
              <a:t>🔥 Insights: </a:t>
            </a:r>
            <a:r>
              <a:rPr lang="en" sz="2400" b="1"/>
              <a:t>Which Segments Are Heating Up the Metrics?</a:t>
            </a:r>
            <a:endParaRPr sz="2400" b="1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>
                <a:solidFill>
                  <a:schemeClr val="lt1"/>
                </a:solidFill>
              </a:rPr>
              <a:t>Luxury Loyalists and Weekend Explorers dominate key metrics</a:t>
            </a:r>
            <a:br>
              <a:rPr lang="en" sz="1500" b="1">
                <a:solidFill>
                  <a:schemeClr val="lt1"/>
                </a:solidFill>
              </a:rPr>
            </a:br>
            <a:r>
              <a:rPr lang="en" sz="1500">
                <a:solidFill>
                  <a:schemeClr val="lt1"/>
                </a:solidFill>
              </a:rPr>
              <a:t>  👉 High hotel spend, distance traveled, and strong value scores make them strategic targets.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>
                <a:solidFill>
                  <a:schemeClr val="lt1"/>
                </a:solidFill>
              </a:rPr>
              <a:t>Family Vacationers and Frequent Flyers show more modest numbers</a:t>
            </a:r>
            <a:br>
              <a:rPr lang="en" sz="1500" b="1">
                <a:solidFill>
                  <a:schemeClr val="lt1"/>
                </a:solidFill>
              </a:rPr>
            </a:br>
            <a:r>
              <a:rPr lang="en" sz="1500">
                <a:solidFill>
                  <a:schemeClr val="lt1"/>
                </a:solidFill>
              </a:rPr>
              <a:t>  👉 Average performance across KPIs suggests stable but unspectacular engagement.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>
                <a:solidFill>
                  <a:schemeClr val="lt1"/>
                </a:solidFill>
              </a:rPr>
              <a:t>Young Adventurers stand out as the MVPs across the board</a:t>
            </a:r>
            <a:br>
              <a:rPr lang="en" sz="1500" b="1">
                <a:solidFill>
                  <a:schemeClr val="lt1"/>
                </a:solidFill>
              </a:rPr>
            </a:br>
            <a:r>
              <a:rPr lang="en" sz="1500">
                <a:solidFill>
                  <a:schemeClr val="lt1"/>
                </a:solidFill>
              </a:rPr>
              <a:t>  👉 Highest value score, strong trip frequency, and consistent hotel spend position them as top-tier customers.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 b="1">
                <a:solidFill>
                  <a:schemeClr val="lt1"/>
                </a:solidFill>
              </a:rPr>
              <a:t>Budget Travelers and Spontaneous Bookers lag behind</a:t>
            </a:r>
            <a:br>
              <a:rPr lang="en" sz="1500" b="1">
                <a:solidFill>
                  <a:schemeClr val="lt1"/>
                </a:solidFill>
              </a:rPr>
            </a:br>
            <a:r>
              <a:rPr lang="en" sz="1500">
                <a:solidFill>
                  <a:schemeClr val="lt1"/>
                </a:solidFill>
              </a:rPr>
              <a:t>  👉 Low spend and travel metrics make them less lucrative but possibly responsive to promotions.</a:t>
            </a: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>
            <a:spLocks noGrp="1"/>
          </p:cNvSpPr>
          <p:nvPr>
            <p:ph type="title"/>
          </p:nvPr>
        </p:nvSpPr>
        <p:spPr>
          <a:xfrm>
            <a:off x="0" y="304800"/>
            <a:ext cx="9144000" cy="8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50" b="1" i="1"/>
              <a:t>💎 Perks with Benefits: Tailoring Purposes to Each Traveler Segment</a:t>
            </a:r>
            <a:endParaRPr sz="2150" b="1" i="1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5" name="Google Shape;185;p33" title="CHART 8 - Final Perk Assignment Summary Table.png"/>
          <p:cNvPicPr preferRelativeResize="0"/>
          <p:nvPr/>
        </p:nvPicPr>
        <p:blipFill rotWithShape="1">
          <a:blip r:embed="rId4">
            <a:alphaModFix/>
          </a:blip>
          <a:srcRect t="8650"/>
          <a:stretch/>
        </p:blipFill>
        <p:spPr>
          <a:xfrm>
            <a:off x="152400" y="1066800"/>
            <a:ext cx="8868824" cy="395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>
            <a:spLocks noGrp="1"/>
          </p:cNvSpPr>
          <p:nvPr>
            <p:ph type="title"/>
          </p:nvPr>
        </p:nvSpPr>
        <p:spPr>
          <a:xfrm>
            <a:off x="0" y="197775"/>
            <a:ext cx="945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 b="1">
                <a:solidFill>
                  <a:schemeClr val="accent6"/>
                </a:solidFill>
              </a:rPr>
              <a:t>🔍 </a:t>
            </a:r>
            <a:r>
              <a:rPr lang="en" sz="2300" b="1" i="1">
                <a:solidFill>
                  <a:schemeClr val="accent6"/>
                </a:solidFill>
              </a:rPr>
              <a:t>Final Takeaways: What the Data Told Us About Traveler Perks</a:t>
            </a:r>
            <a:endParaRPr sz="2300"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34"/>
          <p:cNvSpPr txBox="1">
            <a:spLocks noGrp="1"/>
          </p:cNvSpPr>
          <p:nvPr>
            <p:ph type="body" idx="1"/>
          </p:nvPr>
        </p:nvSpPr>
        <p:spPr>
          <a:xfrm>
            <a:off x="311700" y="770475"/>
            <a:ext cx="8520600" cy="42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</a:rPr>
              <a:t>✈️ </a:t>
            </a:r>
            <a:r>
              <a:rPr lang="en" sz="1500" b="1">
                <a:solidFill>
                  <a:schemeClr val="lt1"/>
                </a:solidFill>
              </a:rPr>
              <a:t>Different segments, different priorities:</a:t>
            </a:r>
            <a:r>
              <a:rPr lang="en" sz="1500">
                <a:solidFill>
                  <a:schemeClr val="lt1"/>
                </a:solidFill>
              </a:rPr>
              <a:t> No single perk fits all. Tailored offers boost engagement.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</a:rPr>
              <a:t>🍽️ </a:t>
            </a:r>
            <a:r>
              <a:rPr lang="en" sz="1500" b="1">
                <a:solidFill>
                  <a:schemeClr val="lt1"/>
                </a:solidFill>
              </a:rPr>
              <a:t>Meals &amp; upgrades only work for select clusters:</a:t>
            </a:r>
            <a:r>
              <a:rPr lang="en" sz="1500">
                <a:solidFill>
                  <a:schemeClr val="lt1"/>
                </a:solidFill>
              </a:rPr>
              <a:t> Focus them on receptive groups like Family Vacationers and Luxury Loyalists.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</a:rPr>
              <a:t>💰 </a:t>
            </a:r>
            <a:r>
              <a:rPr lang="en" sz="1500" b="1">
                <a:solidFill>
                  <a:schemeClr val="lt1"/>
                </a:solidFill>
              </a:rPr>
              <a:t>Discounts matter to price-sensitive users:</a:t>
            </a:r>
            <a:r>
              <a:rPr lang="en" sz="1500">
                <a:solidFill>
                  <a:schemeClr val="lt1"/>
                </a:solidFill>
              </a:rPr>
              <a:t> Target Spontaneous Bookers and Budget Travelers with monetary offers.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</a:rPr>
              <a:t>💼 </a:t>
            </a:r>
            <a:r>
              <a:rPr lang="en" sz="1500" b="1">
                <a:solidFill>
                  <a:schemeClr val="lt1"/>
                </a:solidFill>
              </a:rPr>
              <a:t>Lounge access, hotel upgrades, and checked bags speak to loyalty:</a:t>
            </a:r>
            <a:r>
              <a:rPr lang="en" sz="1500">
                <a:solidFill>
                  <a:schemeClr val="lt1"/>
                </a:solidFill>
              </a:rPr>
              <a:t> These resonate with higher-value and frequent flyers.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lt1"/>
                </a:solidFill>
              </a:rPr>
              <a:t>🔁 </a:t>
            </a:r>
            <a:r>
              <a:rPr lang="en" sz="1500" b="1">
                <a:solidFill>
                  <a:schemeClr val="lt1"/>
                </a:solidFill>
              </a:rPr>
              <a:t>General perks suit undecided or low-engagement users.</a:t>
            </a:r>
            <a:endParaRPr sz="15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>
            <a:spLocks noGrp="1"/>
          </p:cNvSpPr>
          <p:nvPr>
            <p:ph type="title"/>
          </p:nvPr>
        </p:nvSpPr>
        <p:spPr>
          <a:xfrm>
            <a:off x="311700" y="114300"/>
            <a:ext cx="85206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b="1">
                <a:solidFill>
                  <a:schemeClr val="accent6"/>
                </a:solidFill>
              </a:rPr>
              <a:t>🎯 </a:t>
            </a:r>
            <a:r>
              <a:rPr lang="en" sz="2600" b="1" i="1">
                <a:solidFill>
                  <a:schemeClr val="accent6"/>
                </a:solidFill>
              </a:rPr>
              <a:t>Strategy Summary: Why We Matched Each Perk</a:t>
            </a:r>
            <a:endParaRPr sz="2600" b="1" i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97" name="Google Shape;197;p35"/>
          <p:cNvSpPr txBox="1">
            <a:spLocks noGrp="1"/>
          </p:cNvSpPr>
          <p:nvPr>
            <p:ph type="body" idx="1"/>
          </p:nvPr>
        </p:nvSpPr>
        <p:spPr>
          <a:xfrm>
            <a:off x="50850" y="779825"/>
            <a:ext cx="9042300" cy="43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7988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Budget Travelers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Free Checked Bag:</a:t>
            </a:r>
            <a:r>
              <a:rPr lang="en" sz="1565">
                <a:solidFill>
                  <a:schemeClr val="lt1"/>
                </a:solidFill>
              </a:rPr>
              <a:t> Keeps costs low for high-sensitivity group.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2798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Family Vacationers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Meal Voucher:</a:t>
            </a:r>
            <a:r>
              <a:rPr lang="en" sz="1565">
                <a:solidFill>
                  <a:schemeClr val="lt1"/>
                </a:solidFill>
              </a:rPr>
              <a:t> Supports families and boosts satisfaction.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2798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Frequent Flyers &amp; Young Adventurers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10% Off Next Trip:</a:t>
            </a:r>
            <a:r>
              <a:rPr lang="en" sz="1565">
                <a:solidFill>
                  <a:schemeClr val="lt1"/>
                </a:solidFill>
              </a:rPr>
              <a:t> Encourages repeat booking from active travelers.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2798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Luxury Loyalists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Hotel Upgrade:</a:t>
            </a:r>
            <a:r>
              <a:rPr lang="en" sz="1565">
                <a:solidFill>
                  <a:schemeClr val="lt1"/>
                </a:solidFill>
              </a:rPr>
              <a:t> Appeals to premium expectations.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2798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Solo JetSetters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Free Meal:</a:t>
            </a:r>
            <a:r>
              <a:rPr lang="en" sz="1565">
                <a:solidFill>
                  <a:schemeClr val="lt1"/>
                </a:solidFill>
              </a:rPr>
              <a:t> Enhances travel comfort for frequent independents.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27988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65"/>
              <a:buChar char="●"/>
            </a:pPr>
            <a:r>
              <a:rPr lang="en" sz="1565" b="1">
                <a:solidFill>
                  <a:schemeClr val="lt1"/>
                </a:solidFill>
              </a:rPr>
              <a:t>Weekend Explorers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Lounge Access:</a:t>
            </a:r>
            <a:r>
              <a:rPr lang="en" sz="1565">
                <a:solidFill>
                  <a:schemeClr val="lt1"/>
                </a:solidFill>
              </a:rPr>
              <a:t> Matches their frequent short but high-value travel.</a:t>
            </a:r>
            <a:br>
              <a:rPr lang="en" sz="1565">
                <a:solidFill>
                  <a:schemeClr val="lt1"/>
                </a:solidFill>
              </a:rPr>
            </a:br>
            <a:endParaRPr sz="1565">
              <a:solidFill>
                <a:schemeClr val="lt1"/>
              </a:solidFill>
            </a:endParaRPr>
          </a:p>
          <a:p>
            <a:pPr marL="457200" lvl="0" indent="-317182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95"/>
              <a:buChar char="●"/>
            </a:pPr>
            <a:r>
              <a:rPr lang="en" sz="1565" b="1">
                <a:solidFill>
                  <a:schemeClr val="lt1"/>
                </a:solidFill>
              </a:rPr>
              <a:t>Spontaneous Bookers &amp; Last-Minute Planners</a:t>
            </a:r>
            <a:r>
              <a:rPr lang="en" sz="1565">
                <a:solidFill>
                  <a:schemeClr val="lt1"/>
                </a:solidFill>
              </a:rPr>
              <a:t> – </a:t>
            </a:r>
            <a:r>
              <a:rPr lang="en" sz="1565" i="1">
                <a:solidFill>
                  <a:schemeClr val="lt1"/>
                </a:solidFill>
              </a:rPr>
              <a:t>General Perk:</a:t>
            </a:r>
            <a:r>
              <a:rPr lang="en" sz="1565">
                <a:solidFill>
                  <a:schemeClr val="lt1"/>
                </a:solidFill>
              </a:rPr>
              <a:t> Flexible for unpredictable behaviors.</a:t>
            </a:r>
            <a:br>
              <a:rPr lang="en" sz="752">
                <a:solidFill>
                  <a:schemeClr val="lt1"/>
                </a:solidFill>
              </a:rPr>
            </a:br>
            <a:endParaRPr sz="752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lang="en" sz="1895" b="1">
                <a:solidFill>
                  <a:schemeClr val="accent4"/>
                </a:solidFill>
              </a:rPr>
              <a:t>“Every perk has a purpose — chosen based on data, not guesswork.”</a:t>
            </a:r>
            <a:endParaRPr sz="1895" b="1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endParaRPr sz="1295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5000" b="1" dirty="0">
                <a:solidFill>
                  <a:srgbClr val="FFF2CC"/>
                </a:solidFill>
              </a:rPr>
              <a:t>🌍 Thank You for Traveling This Journey With Us!</a:t>
            </a:r>
            <a:endParaRPr sz="5000" b="1" dirty="0">
              <a:solidFill>
                <a:srgbClr val="FFF2CC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300" b="1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300" b="1" dirty="0">
              <a:solidFill>
                <a:srgbClr val="FFF2CC"/>
              </a:solidFill>
            </a:endParaRPr>
          </a:p>
          <a:p>
            <a:pPr marL="0" lvl="0" indent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tx1"/>
                </a:solidFill>
                <a:highlight>
                  <a:srgbClr val="00FF00"/>
                </a:highlight>
              </a:rPr>
              <a:t>We’re excited to turn insights </a:t>
            </a:r>
            <a:endParaRPr sz="3300" b="1" dirty="0">
              <a:solidFill>
                <a:schemeClr val="tx1"/>
              </a:solidFill>
              <a:highlight>
                <a:srgbClr val="00FF00"/>
              </a:highlight>
            </a:endParaRPr>
          </a:p>
          <a:p>
            <a:pPr marL="0" lvl="0" indent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300" b="1" dirty="0">
                <a:solidFill>
                  <a:schemeClr val="tx1"/>
                </a:solidFill>
                <a:highlight>
                  <a:srgbClr val="00FF00"/>
                </a:highlight>
              </a:rPr>
              <a:t>into impact - one traveler at a time!!!</a:t>
            </a:r>
            <a:endParaRPr sz="3300" b="1" dirty="0">
              <a:solidFill>
                <a:schemeClr val="tx1"/>
              </a:solidFill>
              <a:highlight>
                <a:srgbClr val="00FF00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300" b="1" dirty="0">
              <a:solidFill>
                <a:srgbClr val="00FF00"/>
              </a:solidFill>
              <a:highlight>
                <a:srgbClr val="BF90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116150"/>
            <a:ext cx="8520600" cy="6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/>
              <a:t>Data Foundation </a:t>
            </a:r>
            <a:endParaRPr sz="3600" b="1"/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 sz="2500" b="1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83000" y="702300"/>
            <a:ext cx="8520600" cy="44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accent4"/>
                </a:solidFill>
              </a:rPr>
              <a:t>Elena highlighted the importance of keeping our analysis grounded in the customer journey.</a:t>
            </a:r>
            <a:endParaRPr sz="1700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       </a:t>
            </a:r>
            <a:r>
              <a:rPr lang="en" u="sng">
                <a:solidFill>
                  <a:schemeClr val="lt2"/>
                </a:solidFill>
              </a:rPr>
              <a:t>T</a:t>
            </a:r>
            <a:r>
              <a:rPr lang="en" b="1" u="sng">
                <a:solidFill>
                  <a:schemeClr val="lt2"/>
                </a:solidFill>
              </a:rPr>
              <a:t>o stay focused:</a:t>
            </a:r>
            <a:endParaRPr sz="1900" b="1" u="sng"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>
                <a:solidFill>
                  <a:schemeClr val="lt1"/>
                </a:solidFill>
              </a:rPr>
              <a:t>We selected </a:t>
            </a:r>
            <a:r>
              <a:rPr lang="en" sz="1400" b="1">
                <a:solidFill>
                  <a:schemeClr val="lt1"/>
                </a:solidFill>
              </a:rPr>
              <a:t>active users</a:t>
            </a:r>
            <a:r>
              <a:rPr lang="en" sz="1400">
                <a:solidFill>
                  <a:schemeClr val="lt1"/>
                </a:solidFill>
              </a:rPr>
              <a:t> (8+ sessions)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>
                <a:solidFill>
                  <a:schemeClr val="lt1"/>
                </a:solidFill>
              </a:rPr>
              <a:t>Used data from </a:t>
            </a:r>
            <a:r>
              <a:rPr lang="en" sz="1400" b="1">
                <a:solidFill>
                  <a:schemeClr val="lt1"/>
                </a:solidFill>
              </a:rPr>
              <a:t>Jan 4, 2023 onward</a:t>
            </a:r>
            <a:endParaRPr sz="1400" b="1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>
                <a:solidFill>
                  <a:schemeClr val="lt1"/>
                </a:solidFill>
              </a:rPr>
              <a:t>Focused on </a:t>
            </a:r>
            <a:r>
              <a:rPr lang="en" sz="1400" b="1">
                <a:solidFill>
                  <a:schemeClr val="lt1"/>
                </a:solidFill>
              </a:rPr>
              <a:t>who they are, how they book, and what they valueֿ</a:t>
            </a:r>
            <a:endParaRPr sz="1400" b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b="1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u="sng">
                <a:solidFill>
                  <a:schemeClr val="lt2"/>
                </a:solidFill>
              </a:rPr>
              <a:t>Key data points included:</a:t>
            </a:r>
            <a:endParaRPr b="1" u="sng">
              <a:solidFill>
                <a:schemeClr val="lt2"/>
              </a:solidFill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lt1"/>
                </a:solidFill>
              </a:rPr>
              <a:t>Demographics</a:t>
            </a:r>
            <a:r>
              <a:rPr lang="en" sz="1400">
                <a:solidFill>
                  <a:schemeClr val="lt1"/>
                </a:solidFill>
              </a:rPr>
              <a:t> (age, marital status, children)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lt1"/>
                </a:solidFill>
              </a:rPr>
              <a:t>Spending habits</a:t>
            </a:r>
            <a:r>
              <a:rPr lang="en" sz="1400">
                <a:solidFill>
                  <a:schemeClr val="lt1"/>
                </a:solidFill>
              </a:rPr>
              <a:t> (discount use, cost per km)</a:t>
            </a:r>
            <a:endParaRPr sz="140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 sz="1400" b="1">
                <a:solidFill>
                  <a:schemeClr val="lt1"/>
                </a:solidFill>
              </a:rPr>
              <a:t>Engagement</a:t>
            </a:r>
            <a:r>
              <a:rPr lang="en" sz="1400">
                <a:solidFill>
                  <a:schemeClr val="lt1"/>
                </a:solidFill>
              </a:rPr>
              <a:t> (session frequency, trip patterns)</a:t>
            </a: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 b="1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rPr>
              <a:t>This lens helped us uncover what truly sets different travelers apart.</a:t>
            </a:r>
            <a:endParaRPr sz="1550" b="1">
              <a:solidFill>
                <a:schemeClr val="accent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 b="1"/>
              <a:t>Segmenting Our Travelers</a:t>
            </a:r>
            <a:endParaRPr sz="37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58075" y="613900"/>
            <a:ext cx="8959800" cy="4216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ct val="65015"/>
              <a:buNone/>
            </a:pPr>
            <a:endParaRPr sz="1565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6643" dirty="0">
                <a:solidFill>
                  <a:schemeClr val="lt1"/>
                </a:solidFill>
              </a:rPr>
              <a:t>To better understand our users, we grouped them by behavior and demographics - creating clear segments based on who they are, how they travel, and how much value they bring.</a:t>
            </a:r>
            <a:endParaRPr sz="6643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7443" b="1" u="sng" dirty="0">
                <a:solidFill>
                  <a:schemeClr val="lt1"/>
                </a:solidFill>
              </a:rPr>
              <a:t>This helps us:</a:t>
            </a:r>
            <a:endParaRPr sz="7443" b="1" u="sng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843" dirty="0">
                <a:solidFill>
                  <a:schemeClr val="lt1"/>
                </a:solidFill>
              </a:rPr>
              <a:t> • Spot patterns</a:t>
            </a:r>
            <a:endParaRPr sz="5843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600" dirty="0">
                <a:solidFill>
                  <a:schemeClr val="accent4"/>
                </a:solidFill>
              </a:rPr>
              <a:t>→ </a:t>
            </a:r>
            <a:r>
              <a:rPr lang="en" sz="5600" b="1" i="1" dirty="0">
                <a:solidFill>
                  <a:schemeClr val="accent4"/>
                </a:solidFill>
              </a:rPr>
              <a:t>Understand how different types of travelers ֿbehave.</a:t>
            </a:r>
            <a:endParaRPr sz="5600" b="1" i="1" dirty="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843" dirty="0">
                <a:solidFill>
                  <a:schemeClr val="lt1"/>
                </a:solidFill>
              </a:rPr>
              <a:t> • Prioritize perks</a:t>
            </a:r>
            <a:endParaRPr sz="5843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843" b="1" i="1" dirty="0">
                <a:solidFill>
                  <a:schemeClr val="accent4"/>
                </a:solidFill>
              </a:rPr>
              <a:t>→ </a:t>
            </a:r>
            <a:r>
              <a:rPr lang="en" sz="5600" b="1" i="1" dirty="0">
                <a:solidFill>
                  <a:schemeClr val="accent4"/>
                </a:solidFill>
              </a:rPr>
              <a:t>Get  the right rewards to theֿ right customer segments.</a:t>
            </a:r>
            <a:endParaRPr sz="5600" b="1" i="1" dirty="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843" dirty="0">
                <a:solidFill>
                  <a:schemeClr val="lt1"/>
                </a:solidFill>
              </a:rPr>
              <a:t> • Make smarter decisions</a:t>
            </a:r>
            <a:endParaRPr sz="5843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843" dirty="0">
                <a:solidFill>
                  <a:schemeClr val="accent4"/>
                </a:solidFill>
              </a:rPr>
              <a:t>→ </a:t>
            </a:r>
            <a:r>
              <a:rPr lang="en" sz="5600" b="1" i="1" dirty="0">
                <a:solidFill>
                  <a:schemeClr val="accent4"/>
                </a:solidFill>
              </a:rPr>
              <a:t>Focus marketing and product effort  where they’ll </a:t>
            </a:r>
            <a:endParaRPr sz="5600" b="1" i="1" dirty="0">
              <a:solidFill>
                <a:schemeClr val="accent4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254"/>
              <a:buNone/>
            </a:pPr>
            <a:r>
              <a:rPr lang="en" sz="5600" b="1" i="1" dirty="0">
                <a:solidFill>
                  <a:schemeClr val="accent4"/>
                </a:solidFill>
              </a:rPr>
              <a:t>     have the biggest impact.</a:t>
            </a:r>
            <a:br>
              <a:rPr lang="en" sz="5843" b="1" i="1" dirty="0">
                <a:solidFill>
                  <a:schemeClr val="accent6"/>
                </a:solidFill>
              </a:rPr>
            </a:br>
            <a:endParaRPr sz="5843" b="1" i="1" dirty="0">
              <a:solidFill>
                <a:schemeClr val="accent6"/>
              </a:solidFill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5015"/>
              <a:buFont typeface="Arial"/>
              <a:buNone/>
            </a:pPr>
            <a:endParaRPr sz="1565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198783" y="107825"/>
            <a:ext cx="8838417" cy="1379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Bef>
                <a:spcPts val="1200"/>
              </a:spcBef>
              <a:buSzPts val="1100"/>
            </a:pPr>
            <a:r>
              <a:rPr lang="en" sz="2600" b="1" dirty="0"/>
              <a:t>Customer Segments Vary in Age, Trip Style, and Value </a:t>
            </a:r>
            <a:r>
              <a:rPr lang="en-GB" sz="1600" dirty="0"/>
              <a:t>Each group travels differently — and brings different levels of value</a:t>
            </a:r>
            <a:br>
              <a:rPr lang="en-GB" sz="2600" dirty="0"/>
            </a:br>
            <a:endParaRPr sz="2600" b="1" dirty="0"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500" b="1" dirty="0"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278295" y="107825"/>
            <a:ext cx="8666921" cy="12279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 dirty="0">
                <a:solidFill>
                  <a:schemeClr val="dk1"/>
                </a:solidFill>
              </a:rPr>
              <a:t> </a:t>
            </a:r>
          </a:p>
        </p:txBody>
      </p:sp>
      <p:pic>
        <p:nvPicPr>
          <p:cNvPr id="81" name="Google Shape;81;p17" title="CHART 1 - Cluster Summar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725" y="1812897"/>
            <a:ext cx="8930550" cy="3222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190875"/>
            <a:ext cx="8520600" cy="6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20" b="1">
                <a:solidFill>
                  <a:schemeClr val="accent6"/>
                </a:solidFill>
              </a:rPr>
              <a:t>Insights</a:t>
            </a:r>
            <a:r>
              <a:rPr lang="en" sz="3320">
                <a:solidFill>
                  <a:schemeClr val="accent6"/>
                </a:solidFill>
              </a:rPr>
              <a:t>: </a:t>
            </a:r>
            <a:r>
              <a:rPr lang="en" sz="2300" b="1">
                <a:solidFill>
                  <a:schemeClr val="accent6"/>
                </a:solidFill>
              </a:rPr>
              <a:t>Not all trips—or travelers—are created equal!</a:t>
            </a:r>
            <a:endParaRPr sz="2300"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520"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111425" y="844875"/>
            <a:ext cx="9032700" cy="42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" sz="2000" b="1" dirty="0">
                <a:solidFill>
                  <a:schemeClr val="accent4"/>
                </a:solidFill>
              </a:rPr>
              <a:t>Weekend Explorers</a:t>
            </a:r>
            <a:r>
              <a:rPr lang="en" sz="2000" dirty="0">
                <a:solidFill>
                  <a:schemeClr val="lt1"/>
                </a:solidFill>
              </a:rPr>
              <a:t> deliver the highest value despite flying shorter distances.</a:t>
            </a:r>
            <a:br>
              <a:rPr lang="en" sz="2000" dirty="0">
                <a:solidFill>
                  <a:schemeClr val="lt1"/>
                </a:solidFill>
              </a:rPr>
            </a:br>
            <a:endParaRPr sz="2000" dirty="0">
              <a:solidFill>
                <a:schemeClr val="lt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" sz="2000" b="1" dirty="0">
                <a:solidFill>
                  <a:schemeClr val="accent4"/>
                </a:solidFill>
              </a:rPr>
              <a:t>Luxury Loyalists</a:t>
            </a:r>
            <a:r>
              <a:rPr lang="en" sz="2000" dirty="0">
                <a:solidFill>
                  <a:schemeClr val="lt1"/>
                </a:solidFill>
              </a:rPr>
              <a:t> take longer trips and spend more per booking.</a:t>
            </a:r>
            <a:br>
              <a:rPr lang="en" sz="2000" dirty="0">
                <a:solidFill>
                  <a:schemeClr val="lt1"/>
                </a:solidFill>
              </a:rPr>
            </a:br>
            <a:endParaRPr sz="2000" dirty="0">
              <a:solidFill>
                <a:schemeClr val="lt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" sz="2000" b="1" dirty="0">
                <a:solidFill>
                  <a:schemeClr val="accent4"/>
                </a:solidFill>
              </a:rPr>
              <a:t>Spontaneous Bookers</a:t>
            </a:r>
            <a:r>
              <a:rPr lang="en" sz="2000" dirty="0">
                <a:solidFill>
                  <a:schemeClr val="lt1"/>
                </a:solidFill>
              </a:rPr>
              <a:t> tend to be younger, </a:t>
            </a:r>
            <a:endParaRPr sz="2000" dirty="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</a:rPr>
              <a:t>and bring lower value overall.</a:t>
            </a:r>
            <a:endParaRPr sz="20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172525"/>
            <a:ext cx="8520600" cy="8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Weekend Explorers and Family Vacationers Deliver the Highest Value</a:t>
            </a:r>
            <a:endParaRPr b="1"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4" name="Google Shape;94;p19" title="CHART 2 - Value Score by Segment.png"/>
          <p:cNvPicPr preferRelativeResize="0"/>
          <p:nvPr/>
        </p:nvPicPr>
        <p:blipFill rotWithShape="1">
          <a:blip r:embed="rId4">
            <a:alphaModFix/>
          </a:blip>
          <a:srcRect r="15146"/>
          <a:stretch/>
        </p:blipFill>
        <p:spPr>
          <a:xfrm>
            <a:off x="311700" y="1152475"/>
            <a:ext cx="8520602" cy="375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75475" y="100650"/>
            <a:ext cx="8756700" cy="91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chemeClr val="accent6"/>
                </a:solidFill>
              </a:rPr>
              <a:t> Insights</a:t>
            </a:r>
            <a:r>
              <a:rPr lang="en" sz="3300">
                <a:solidFill>
                  <a:schemeClr val="accent6"/>
                </a:solidFill>
              </a:rPr>
              <a:t>: </a:t>
            </a:r>
            <a:r>
              <a:rPr lang="en" sz="2500" b="1">
                <a:solidFill>
                  <a:schemeClr val="accent6"/>
                </a:solidFill>
              </a:rPr>
              <a:t>Value Showdown: From Budget to Premium</a:t>
            </a:r>
            <a:br>
              <a:rPr lang="en" sz="1100" b="1">
                <a:solidFill>
                  <a:schemeClr val="accent6"/>
                </a:solidFill>
              </a:rPr>
            </a:br>
            <a:endParaRPr sz="1100" b="1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3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693700"/>
            <a:ext cx="8520600" cy="44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16706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1500" b="1">
                <a:solidFill>
                  <a:schemeClr val="accent4"/>
                </a:solidFill>
              </a:rPr>
              <a:t>Weekend Explorers</a:t>
            </a:r>
            <a:r>
              <a:rPr lang="en" sz="1500">
                <a:solidFill>
                  <a:schemeClr val="lt1"/>
                </a:solidFill>
              </a:rPr>
              <a:t> deliver the </a:t>
            </a:r>
            <a:r>
              <a:rPr lang="en" sz="1500" b="1">
                <a:solidFill>
                  <a:schemeClr val="lt1"/>
                </a:solidFill>
              </a:rPr>
              <a:t>highest value</a:t>
            </a:r>
            <a:r>
              <a:rPr lang="en" sz="1500">
                <a:solidFill>
                  <a:schemeClr val="lt1"/>
                </a:solidFill>
              </a:rPr>
              <a:t>, despite flying shorter distances.</a:t>
            </a: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	 👉 </a:t>
            </a:r>
            <a:r>
              <a:rPr lang="en" sz="1500" i="1">
                <a:solidFill>
                  <a:schemeClr val="lt1"/>
                </a:solidFill>
              </a:rPr>
              <a:t>This makes them ideal candidates for </a:t>
            </a:r>
            <a:r>
              <a:rPr lang="en" sz="1500" b="1" i="1">
                <a:solidFill>
                  <a:schemeClr val="lt1"/>
                </a:solidFill>
              </a:rPr>
              <a:t>premium perks</a:t>
            </a:r>
            <a:r>
              <a:rPr lang="en" sz="1500" i="1">
                <a:solidFill>
                  <a:schemeClr val="lt1"/>
                </a:solidFill>
              </a:rPr>
              <a:t> or loyalty programs.</a:t>
            </a:r>
            <a:endParaRPr sz="1500" i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i="1">
              <a:solidFill>
                <a:schemeClr val="lt1"/>
              </a:solidFill>
            </a:endParaRPr>
          </a:p>
          <a:p>
            <a:pPr marL="457200" lvl="0" indent="-316706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1500" b="1">
                <a:solidFill>
                  <a:schemeClr val="accent4"/>
                </a:solidFill>
              </a:rPr>
              <a:t>Family Vacationers</a:t>
            </a:r>
            <a:r>
              <a:rPr lang="en" sz="1500">
                <a:solidFill>
                  <a:schemeClr val="lt1"/>
                </a:solidFill>
              </a:rPr>
              <a:t> also rank highly, showing strong </a:t>
            </a:r>
            <a:r>
              <a:rPr lang="en" sz="1500" b="1">
                <a:solidFill>
                  <a:schemeClr val="lt1"/>
                </a:solidFill>
              </a:rPr>
              <a:t>trip engagement</a:t>
            </a:r>
            <a:r>
              <a:rPr lang="en" sz="1500">
                <a:solidFill>
                  <a:schemeClr val="lt1"/>
                </a:solidFill>
              </a:rPr>
              <a:t>.</a:t>
            </a: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	 👉 </a:t>
            </a:r>
            <a:r>
              <a:rPr lang="en" sz="1500" i="1">
                <a:solidFill>
                  <a:schemeClr val="lt1"/>
                </a:solidFill>
              </a:rPr>
              <a:t>Offering bundled deals or family-focused experiences could </a:t>
            </a:r>
            <a:r>
              <a:rPr lang="en" sz="1500" b="1" i="1">
                <a:solidFill>
                  <a:schemeClr val="lt1"/>
                </a:solidFill>
              </a:rPr>
              <a:t>boost retention</a:t>
            </a:r>
            <a:r>
              <a:rPr lang="en" sz="1500" i="1">
                <a:solidFill>
                  <a:schemeClr val="lt1"/>
                </a:solidFill>
              </a:rPr>
              <a:t>.</a:t>
            </a:r>
            <a:endParaRPr sz="1500" i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i="1">
              <a:solidFill>
                <a:schemeClr val="lt1"/>
              </a:solidFill>
            </a:endParaRPr>
          </a:p>
          <a:p>
            <a:pPr marL="457200" lvl="0" indent="-316706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1500" b="1">
                <a:solidFill>
                  <a:schemeClr val="accent4"/>
                </a:solidFill>
              </a:rPr>
              <a:t>Solo</a:t>
            </a:r>
            <a:r>
              <a:rPr lang="en" sz="1500" b="1">
                <a:solidFill>
                  <a:schemeClr val="lt1"/>
                </a:solidFill>
              </a:rPr>
              <a:t> </a:t>
            </a:r>
            <a:r>
              <a:rPr lang="en" sz="1500" b="1">
                <a:solidFill>
                  <a:schemeClr val="accent4"/>
                </a:solidFill>
              </a:rPr>
              <a:t>JetSetters</a:t>
            </a:r>
            <a:r>
              <a:rPr lang="en" sz="1500">
                <a:solidFill>
                  <a:schemeClr val="lt1"/>
                </a:solidFill>
              </a:rPr>
              <a:t> and </a:t>
            </a:r>
            <a:r>
              <a:rPr lang="en" sz="1500" b="1">
                <a:solidFill>
                  <a:schemeClr val="lt1"/>
                </a:solidFill>
              </a:rPr>
              <a:t>Budget Travelers</a:t>
            </a:r>
            <a:r>
              <a:rPr lang="en" sz="1500">
                <a:solidFill>
                  <a:schemeClr val="lt1"/>
                </a:solidFill>
              </a:rPr>
              <a:t> perform </a:t>
            </a:r>
            <a:r>
              <a:rPr lang="en" sz="1500" b="1">
                <a:solidFill>
                  <a:schemeClr val="lt1"/>
                </a:solidFill>
              </a:rPr>
              <a:t>above average</a:t>
            </a:r>
            <a:r>
              <a:rPr lang="en" sz="1500">
                <a:solidFill>
                  <a:schemeClr val="lt1"/>
                </a:solidFill>
              </a:rPr>
              <a:t>.</a:t>
            </a: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	👉 </a:t>
            </a:r>
            <a:r>
              <a:rPr lang="en" sz="1500" i="1">
                <a:solidFill>
                  <a:schemeClr val="lt1"/>
                </a:solidFill>
              </a:rPr>
              <a:t>Targeted promotions here may yield </a:t>
            </a:r>
            <a:r>
              <a:rPr lang="en" sz="1500" b="1" i="1">
                <a:solidFill>
                  <a:schemeClr val="lt1"/>
                </a:solidFill>
              </a:rPr>
              <a:t>solid ROI</a:t>
            </a:r>
            <a:r>
              <a:rPr lang="en" sz="1500" i="1">
                <a:solidFill>
                  <a:schemeClr val="lt1"/>
                </a:solidFill>
              </a:rPr>
              <a:t> without heavy discounts.</a:t>
            </a:r>
            <a:endParaRPr sz="1500" i="1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i="1">
              <a:solidFill>
                <a:schemeClr val="lt1"/>
              </a:solidFill>
            </a:endParaRPr>
          </a:p>
          <a:p>
            <a:pPr marL="457200" lvl="0" indent="-316706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1500" b="1">
                <a:solidFill>
                  <a:schemeClr val="accent4"/>
                </a:solidFill>
              </a:rPr>
              <a:t>Spontaneous</a:t>
            </a:r>
            <a:r>
              <a:rPr lang="en" sz="1500" b="1">
                <a:solidFill>
                  <a:schemeClr val="lt1"/>
                </a:solidFill>
              </a:rPr>
              <a:t> </a:t>
            </a:r>
            <a:r>
              <a:rPr lang="en" sz="1500" b="1">
                <a:solidFill>
                  <a:schemeClr val="accent4"/>
                </a:solidFill>
              </a:rPr>
              <a:t>Bookers</a:t>
            </a:r>
            <a:r>
              <a:rPr lang="en" sz="1500">
                <a:solidFill>
                  <a:schemeClr val="lt1"/>
                </a:solidFill>
              </a:rPr>
              <a:t> show the </a:t>
            </a:r>
            <a:r>
              <a:rPr lang="en" sz="1500" b="1">
                <a:solidFill>
                  <a:schemeClr val="lt1"/>
                </a:solidFill>
              </a:rPr>
              <a:t>lowest value</a:t>
            </a:r>
            <a:r>
              <a:rPr lang="en" sz="1500">
                <a:solidFill>
                  <a:schemeClr val="lt1"/>
                </a:solidFill>
              </a:rPr>
              <a:t> – consider </a:t>
            </a:r>
            <a:r>
              <a:rPr lang="en" sz="1500" b="1">
                <a:solidFill>
                  <a:schemeClr val="lt1"/>
                </a:solidFill>
              </a:rPr>
              <a:t>low-cost perks</a:t>
            </a:r>
            <a:r>
              <a:rPr lang="en" sz="1500">
                <a:solidFill>
                  <a:schemeClr val="lt1"/>
                </a:solidFill>
              </a:rPr>
              <a:t> for this segment.</a:t>
            </a:r>
            <a:endParaRPr sz="1500">
              <a:solidFill>
                <a:schemeClr val="lt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👉 </a:t>
            </a:r>
            <a:r>
              <a:rPr lang="en" sz="1500" i="1">
                <a:solidFill>
                  <a:schemeClr val="lt1"/>
                </a:solidFill>
              </a:rPr>
              <a:t>Low-cost perks or time-sensitive offers might be more effective for this group.</a:t>
            </a:r>
            <a:endParaRPr sz="15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201275" y="100650"/>
            <a:ext cx="86310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/>
              <a:t>Who Really Cares About Discounts and Who Doesn’t!</a:t>
            </a:r>
            <a:endParaRPr sz="33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/>
              <a:t>            </a:t>
            </a:r>
            <a:r>
              <a:rPr lang="en"/>
              <a:t>    </a:t>
            </a:r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201275" y="1152475"/>
            <a:ext cx="8631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7" name="Google Shape;107;p21" title="CHART 3 – Discount Preference by Segmen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275" y="1188125"/>
            <a:ext cx="8631025" cy="381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1490</Words>
  <Application>Microsoft Macintosh PowerPoint</Application>
  <PresentationFormat>On-screen Show (16:9)</PresentationFormat>
  <Paragraphs>106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Roboto Mono</vt:lpstr>
      <vt:lpstr>Simple Light</vt:lpstr>
      <vt:lpstr>PowerPoint Presentation</vt:lpstr>
      <vt:lpstr>So… Who Really Travels, and What Actually Works? </vt:lpstr>
      <vt:lpstr>Data Foundation  </vt:lpstr>
      <vt:lpstr>Segmenting Our Travelers </vt:lpstr>
      <vt:lpstr>Customer Segments Vary in Age, Trip Style, and Value Each group travels differently — and brings different levels of value  </vt:lpstr>
      <vt:lpstr>Insights: Not all trips—or travelers—are created equal! </vt:lpstr>
      <vt:lpstr>Weekend Explorers and Family Vacationers Deliver the Highest Value</vt:lpstr>
      <vt:lpstr> Insights: Value Showdown: From Budget to Premium    </vt:lpstr>
      <vt:lpstr>Who Really Cares About Discounts and Who Doesn’t!                 </vt:lpstr>
      <vt:lpstr>  Insights: What the Data Says About Discount Sensitivity</vt:lpstr>
      <vt:lpstr>The Higher the Index, the Greater the Value</vt:lpstr>
      <vt:lpstr>   Insights: What the Trend Tells Us About Value Segments! </vt:lpstr>
      <vt:lpstr>The Longer the Stay, The Bigger the Bill!</vt:lpstr>
      <vt:lpstr>Insights: What the Hotel Spend vs. Trip Length Scatter Reveals! </vt:lpstr>
      <vt:lpstr>Big Spenders, Short Stays – Who’s Breaking the Pattern?</vt:lpstr>
      <vt:lpstr>   Insights: What the User-Level Data Reveals About Hotel Spend!  </vt:lpstr>
      <vt:lpstr>Let Them Eat… Perks? Not Everyone’s Hungry</vt:lpstr>
      <vt:lpstr>    Insights: Some Meals Just Don’t Fly</vt:lpstr>
      <vt:lpstr>Hot Spots of Value: Where Each Segment Stands Out</vt:lpstr>
      <vt:lpstr>🔥 Insights: Which Segments Are Heating Up the Metrics? </vt:lpstr>
      <vt:lpstr>💎 Perks with Benefits: Tailoring Purposes to Each Traveler Segment </vt:lpstr>
      <vt:lpstr>🔍 Final Takeaways: What the Data Told Us About Traveler Perks </vt:lpstr>
      <vt:lpstr>🎯 Strategy Summary: Why We Matched Each Perk </vt:lpstr>
      <vt:lpstr>🌍 Thank You for Traveling This Journey With Us!   We’re excited to turn insights  into impact - one traveler at a time!!!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ehud</cp:lastModifiedBy>
  <cp:revision>3</cp:revision>
  <dcterms:modified xsi:type="dcterms:W3CDTF">2025-07-09T06:08:04Z</dcterms:modified>
</cp:coreProperties>
</file>